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3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9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3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6.xml" ContentType="application/vnd.openxmlformats-officedocument.presentationml.notesSl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7.xml" ContentType="application/vnd.openxmlformats-officedocument.presentationml.notesSlid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50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5"/>
  </p:notesMasterIdLst>
  <p:sldIdLst>
    <p:sldId id="257" r:id="rId2"/>
    <p:sldId id="327" r:id="rId3"/>
    <p:sldId id="328" r:id="rId4"/>
    <p:sldId id="329" r:id="rId5"/>
    <p:sldId id="337" r:id="rId6"/>
    <p:sldId id="346" r:id="rId7"/>
    <p:sldId id="347" r:id="rId8"/>
    <p:sldId id="348" r:id="rId9"/>
    <p:sldId id="298" r:id="rId10"/>
    <p:sldId id="349" r:id="rId11"/>
    <p:sldId id="350" r:id="rId12"/>
    <p:sldId id="282" r:id="rId13"/>
    <p:sldId id="283" r:id="rId14"/>
    <p:sldId id="338" r:id="rId15"/>
    <p:sldId id="284" r:id="rId16"/>
    <p:sldId id="286" r:id="rId17"/>
    <p:sldId id="288" r:id="rId18"/>
    <p:sldId id="351" r:id="rId19"/>
    <p:sldId id="353" r:id="rId20"/>
    <p:sldId id="354" r:id="rId21"/>
    <p:sldId id="355" r:id="rId22"/>
    <p:sldId id="356" r:id="rId23"/>
    <p:sldId id="357" r:id="rId24"/>
    <p:sldId id="304" r:id="rId25"/>
    <p:sldId id="295" r:id="rId26"/>
    <p:sldId id="296" r:id="rId27"/>
    <p:sldId id="297" r:id="rId28"/>
    <p:sldId id="301" r:id="rId29"/>
    <p:sldId id="358" r:id="rId30"/>
    <p:sldId id="359" r:id="rId31"/>
    <p:sldId id="305" r:id="rId32"/>
    <p:sldId id="306" r:id="rId33"/>
    <p:sldId id="360" r:id="rId34"/>
    <p:sldId id="361" r:id="rId35"/>
    <p:sldId id="309" r:id="rId36"/>
    <p:sldId id="310" r:id="rId37"/>
    <p:sldId id="336" r:id="rId38"/>
    <p:sldId id="370" r:id="rId39"/>
    <p:sldId id="369" r:id="rId40"/>
    <p:sldId id="314" r:id="rId41"/>
    <p:sldId id="315" r:id="rId42"/>
    <p:sldId id="316" r:id="rId43"/>
    <p:sldId id="317" r:id="rId44"/>
    <p:sldId id="319" r:id="rId45"/>
    <p:sldId id="318" r:id="rId46"/>
    <p:sldId id="320" r:id="rId47"/>
    <p:sldId id="321" r:id="rId48"/>
    <p:sldId id="322" r:id="rId49"/>
    <p:sldId id="323" r:id="rId50"/>
    <p:sldId id="364" r:id="rId51"/>
    <p:sldId id="365" r:id="rId52"/>
    <p:sldId id="367" r:id="rId53"/>
    <p:sldId id="274" r:id="rId54"/>
  </p:sldIdLst>
  <p:sldSz cx="24387175" cy="13716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641"/>
    <a:srgbClr val="D7DCE0"/>
    <a:srgbClr val="0000FF"/>
    <a:srgbClr val="4472C4"/>
    <a:srgbClr val="538135"/>
    <a:srgbClr val="EFEFFF"/>
    <a:srgbClr val="E3AD32"/>
    <a:srgbClr val="9DC3E6"/>
    <a:srgbClr val="FFFFFF"/>
    <a:srgbClr val="232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80964" autoAdjust="0"/>
  </p:normalViewPr>
  <p:slideViewPr>
    <p:cSldViewPr snapToGrid="0">
      <p:cViewPr varScale="1">
        <p:scale>
          <a:sx n="56" d="100"/>
          <a:sy n="56" d="100"/>
        </p:scale>
        <p:origin x="58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lcas\Documents\Personal\AA%20Contract\Incident%20Report\2023%20Reports\Spreadsheets%20&amp;%20Graphs\Incident%20Data%201990-2010%20&amp;%202012-23%20Rev5a%20Jul%2030%202024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2%20Reports\Spreadsheet%20&amp;%20Graphs\Casting%20&amp;%20Transfer%20Data%20Analysis%20Rev3%20Aug%2002%20202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2%20Reports\Spreadsheet%20&amp;%20Graphs\Casting%20&amp;%20Transfer%20Data%20Analysis%20Rev3%20Aug%2002%20202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2%20Reports\Spreadsheet%20&amp;%20Graphs\Casting%20&amp;%20Transfer%20Data%20Analysis%20Rev3%20Aug%2002%20202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3%20Reports\Spreadsheets%20&amp;%20Graphs\Special%20Charts%20not%20in%20Main%20Spreadsheet\Charge%20Trans%20&amp;%20Cast%20Incidents%20per%20Month%20REV3%201017%20thru%20202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3%20Reports\Spreadsheets%20&amp;%20Graphs\Special%20Charts%20not%20in%20Main%20Spreadsheet\Charge%20Trans%20&amp;%20Cast%20Incidents%20per%20Month%20REV3%201017%20thru%20202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2%20Reports\Spreadsheet%20&amp;%20Graphs\Charge%20Trans%20&amp;%20Cast%20Incidents%20per%20Month%20REV2%201017%20thru%20202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cas\Documents\Personal\AA%20Contract\Incident%20Report\2023%20Reports\Spreadsheets%20&amp;%20Graphs\Incident%20Data%201990-2010%20&amp;%202012-23%20Rev5a%20Jul%2030%202024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cas\Documents\Personal\AA%20Contract\Incident%20Report\2023%20Reports\Spreadsheets%20&amp;%20Graphs\Incident%20Data%201990-2010%20&amp;%202012-23%20Rev5a%20Jul%2030%202024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cas\Documents\Personal\AA%20Contract\Incident%20Report\2023%20Reports\Spreadsheets%20&amp;%20Graphs\Incident%20Data%201990-2010%20&amp;%202012-23%20Rev5a%20Jul%2030%202024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cas\Documents\Personal\AA%20Contract\Incident%20Report\2023%20Reports\Spreadsheets%20&amp;%20Graphs\Incident%20Data%201990-2010%20&amp;%202012-23%20Rev5a%20Jul%2030%20202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cas\Documents\Personal\AA%20Contract\Incident%20Report\2023%20Reports\Spreadsheets%20&amp;%20Graphs\Incident%20Data%201990-2010%20&amp;%202012-23%20Rev5a%20Jul%2030%20202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3%20Reports\Spreadsheets%20&amp;%20Graphs\Auxiallary%20Data%20&amp;%20Charts%20Fig%2018%20to%2023%20Rev3%20Aug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3%20Reports\Spreadsheets%20&amp;%20Graphs\Auxiallary%20Data%20&amp;%20Charts%20Fig%2018%20to%2023%20Rev3%20Aug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3%20Reports\Spreadsheets%20&amp;%20Graphs\Auxiallary%20Data%20&amp;%20Charts%20Fig%2018%20to%2023%20Rev3%20Aug%20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3%20Reports\Spreadsheets%20&amp;%20Graphs\Auxiallary%20Data%20&amp;%20Charts%20Fig%2018%20to%2023%20Rev3%20Aug%20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3%20Reports\Spreadsheets%20&amp;%20Graphs\Auxiallary%20Data%20&amp;%20Charts%20Fig%2018%20to%2023%20Rev3%20Aug%2020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3%20Reports\Spreadsheets%20&amp;%20Graphs\Auxiallary%20Data%20&amp;%20Charts%20Fig%2018%20to%2023%20Rev3%20Aug%20202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2%20Reports\Spreadsheet%20&amp;%20Graphs\Casting%20&amp;%20Transfer%20Data%20Analysis%20Rev3%20Aug%2002%20202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29330877548426E-2"/>
          <c:y val="3.9529636938774711E-2"/>
          <c:w val="0.89718789506708996"/>
          <c:h val="0.801730631876097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'Fig 8 Inj  per Inc'!$B$25:$B$47</c:f>
              <c:numCache>
                <c:formatCode>General</c:formatCode>
                <c:ptCount val="2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</c:numCache>
            </c:numRef>
          </c:cat>
          <c:val>
            <c:numRef>
              <c:f>'Fig 8 Inj  per Inc'!$E$25:$E$47</c:f>
              <c:numCache>
                <c:formatCode>0%</c:formatCode>
                <c:ptCount val="23"/>
                <c:pt idx="0">
                  <c:v>0.38970588235294118</c:v>
                </c:pt>
                <c:pt idx="1">
                  <c:v>0.49090909090909091</c:v>
                </c:pt>
                <c:pt idx="2">
                  <c:v>0.375</c:v>
                </c:pt>
                <c:pt idx="3">
                  <c:v>0.22463768115942029</c:v>
                </c:pt>
                <c:pt idx="4">
                  <c:v>0.25294117647058822</c:v>
                </c:pt>
                <c:pt idx="5">
                  <c:v>0.39669421487603307</c:v>
                </c:pt>
                <c:pt idx="6">
                  <c:v>1.2053571428571428</c:v>
                </c:pt>
                <c:pt idx="7">
                  <c:v>0.57831325301204817</c:v>
                </c:pt>
                <c:pt idx="8">
                  <c:v>0.47619047619047616</c:v>
                </c:pt>
                <c:pt idx="9">
                  <c:v>0.22352941176470589</c:v>
                </c:pt>
                <c:pt idx="10">
                  <c:v>0.34951456310679613</c:v>
                </c:pt>
                <c:pt idx="11">
                  <c:v>0.39655172413793105</c:v>
                </c:pt>
                <c:pt idx="12">
                  <c:v>0.27058823529411763</c:v>
                </c:pt>
                <c:pt idx="13">
                  <c:v>0.28037383177570091</c:v>
                </c:pt>
                <c:pt idx="14">
                  <c:v>0.32183908045977011</c:v>
                </c:pt>
                <c:pt idx="15">
                  <c:v>9.2307692307692313E-2</c:v>
                </c:pt>
                <c:pt idx="16">
                  <c:v>4.4198895027624308E-2</c:v>
                </c:pt>
                <c:pt idx="17">
                  <c:v>0.15294117647058825</c:v>
                </c:pt>
                <c:pt idx="18">
                  <c:v>9.036144578313253E-2</c:v>
                </c:pt>
                <c:pt idx="19">
                  <c:v>4.7619047619047616E-2</c:v>
                </c:pt>
                <c:pt idx="20">
                  <c:v>7.1428571428571425E-2</c:v>
                </c:pt>
                <c:pt idx="21">
                  <c:v>6.5656565656565663E-2</c:v>
                </c:pt>
                <c:pt idx="22">
                  <c:v>0.11038961038961038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B6-48BB-8D7C-16BE3A374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353367647"/>
        <c:axId val="1"/>
      </c:barChart>
      <c:catAx>
        <c:axId val="1353367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920000" spcFirstLastPara="1" vertOverflow="ellipsis" vert="horz" wrap="square" anchor="ctr" anchorCtr="1"/>
          <a:lstStyle/>
          <a:p>
            <a:pPr>
              <a:defRPr sz="4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.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4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3367647"/>
        <c:crosses val="autoZero"/>
        <c:crossBetween val="between"/>
      </c:valAx>
      <c:spPr>
        <a:noFill/>
        <a:ln w="19050"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 rot="60000"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0831239156057082"/>
          <c:y val="8.6445021889843768E-3"/>
          <c:w val="0.37342990046920183"/>
          <c:h val="0.86839985208080173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Sheet1!$Z$200:$Z$206</c:f>
              <c:strCache>
                <c:ptCount val="7"/>
                <c:pt idx="0">
                  <c:v>DC Cast Start - Excessive Curl / Hang-up / Bleed-out</c:v>
                </c:pt>
                <c:pt idx="1">
                  <c:v>End of DC Cast &amp; Aborts - Wet / Rusty Drain Pan</c:v>
                </c:pt>
                <c:pt idx="2">
                  <c:v>DC Cast Start - Wet / Rusty Bottom Block</c:v>
                </c:pt>
                <c:pt idx="3">
                  <c:v>Sow Casting - Wet / Cracked / Rusty Molds</c:v>
                </c:pt>
                <c:pt idx="4">
                  <c:v>Equipment Failure / Maint. Issue</c:v>
                </c:pt>
                <c:pt idx="5">
                  <c:v>Ingot Head Under Water</c:v>
                </c:pt>
                <c:pt idx="6">
                  <c:v>Wet Refractory or Equipment</c:v>
                </c:pt>
              </c:strCache>
            </c:strRef>
          </c:cat>
          <c:val>
            <c:numRef>
              <c:f>Sheet1!$AA$200:$AA$206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0-57D2-47EA-B579-CAA20E01B864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Sheet1!$Z$200:$Z$206</c:f>
              <c:strCache>
                <c:ptCount val="7"/>
                <c:pt idx="0">
                  <c:v>DC Cast Start - Excessive Curl / Hang-up / Bleed-out</c:v>
                </c:pt>
                <c:pt idx="1">
                  <c:v>End of DC Cast &amp; Aborts - Wet / Rusty Drain Pan</c:v>
                </c:pt>
                <c:pt idx="2">
                  <c:v>DC Cast Start - Wet / Rusty Bottom Block</c:v>
                </c:pt>
                <c:pt idx="3">
                  <c:v>Sow Casting - Wet / Cracked / Rusty Molds</c:v>
                </c:pt>
                <c:pt idx="4">
                  <c:v>Equipment Failure / Maint. Issue</c:v>
                </c:pt>
                <c:pt idx="5">
                  <c:v>Ingot Head Under Water</c:v>
                </c:pt>
                <c:pt idx="6">
                  <c:v>Wet Refractory or Equipment</c:v>
                </c:pt>
              </c:strCache>
            </c:strRef>
          </c:cat>
          <c:val>
            <c:numRef>
              <c:f>Sheet1!$AB$200:$AB$206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57D2-47EA-B579-CAA20E01B864}"/>
            </c:ext>
          </c:extLst>
        </c:ser>
        <c:ser>
          <c:idx val="2"/>
          <c:order val="2"/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Sheet1!$Z$200:$Z$206</c:f>
              <c:strCache>
                <c:ptCount val="7"/>
                <c:pt idx="0">
                  <c:v>DC Cast Start - Excessive Curl / Hang-up / Bleed-out</c:v>
                </c:pt>
                <c:pt idx="1">
                  <c:v>End of DC Cast &amp; Aborts - Wet / Rusty Drain Pan</c:v>
                </c:pt>
                <c:pt idx="2">
                  <c:v>DC Cast Start - Wet / Rusty Bottom Block</c:v>
                </c:pt>
                <c:pt idx="3">
                  <c:v>Sow Casting - Wet / Cracked / Rusty Molds</c:v>
                </c:pt>
                <c:pt idx="4">
                  <c:v>Equipment Failure / Maint. Issue</c:v>
                </c:pt>
                <c:pt idx="5">
                  <c:v>Ingot Head Under Water</c:v>
                </c:pt>
                <c:pt idx="6">
                  <c:v>Wet Refractory or Equipment</c:v>
                </c:pt>
              </c:strCache>
            </c:strRef>
          </c:cat>
          <c:val>
            <c:numRef>
              <c:f>Sheet1!$AC$200:$AC$206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57D2-47EA-B579-CAA20E01B864}"/>
            </c:ext>
          </c:extLst>
        </c:ser>
        <c:ser>
          <c:idx val="3"/>
          <c:order val="3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Sheet1!$Z$200:$Z$206</c:f>
              <c:strCache>
                <c:ptCount val="7"/>
                <c:pt idx="0">
                  <c:v>DC Cast Start - Excessive Curl / Hang-up / Bleed-out</c:v>
                </c:pt>
                <c:pt idx="1">
                  <c:v>End of DC Cast &amp; Aborts - Wet / Rusty Drain Pan</c:v>
                </c:pt>
                <c:pt idx="2">
                  <c:v>DC Cast Start - Wet / Rusty Bottom Block</c:v>
                </c:pt>
                <c:pt idx="3">
                  <c:v>Sow Casting - Wet / Cracked / Rusty Molds</c:v>
                </c:pt>
                <c:pt idx="4">
                  <c:v>Equipment Failure / Maint. Issue</c:v>
                </c:pt>
                <c:pt idx="5">
                  <c:v>Ingot Head Under Water</c:v>
                </c:pt>
                <c:pt idx="6">
                  <c:v>Wet Refractory or Equipment</c:v>
                </c:pt>
              </c:strCache>
            </c:strRef>
          </c:cat>
          <c:val>
            <c:numRef>
              <c:f>Sheet1!$AD$200:$AD$206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3-57D2-47EA-B579-CAA20E01B864}"/>
            </c:ext>
          </c:extLst>
        </c:ser>
        <c:ser>
          <c:idx val="4"/>
          <c:order val="4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Sheet1!$Z$200:$Z$206</c:f>
              <c:strCache>
                <c:ptCount val="7"/>
                <c:pt idx="0">
                  <c:v>DC Cast Start - Excessive Curl / Hang-up / Bleed-out</c:v>
                </c:pt>
                <c:pt idx="1">
                  <c:v>End of DC Cast &amp; Aborts - Wet / Rusty Drain Pan</c:v>
                </c:pt>
                <c:pt idx="2">
                  <c:v>DC Cast Start - Wet / Rusty Bottom Block</c:v>
                </c:pt>
                <c:pt idx="3">
                  <c:v>Sow Casting - Wet / Cracked / Rusty Molds</c:v>
                </c:pt>
                <c:pt idx="4">
                  <c:v>Equipment Failure / Maint. Issue</c:v>
                </c:pt>
                <c:pt idx="5">
                  <c:v>Ingot Head Under Water</c:v>
                </c:pt>
                <c:pt idx="6">
                  <c:v>Wet Refractory or Equipment</c:v>
                </c:pt>
              </c:strCache>
            </c:strRef>
          </c:cat>
          <c:val>
            <c:numRef>
              <c:f>Sheet1!$AE$200:$AE$206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4-57D2-47EA-B579-CAA20E01B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263990575"/>
        <c:axId val="263991055"/>
      </c:barChart>
      <c:barChart>
        <c:barDir val="bar"/>
        <c:grouping val="clustered"/>
        <c:varyColors val="0"/>
        <c:ser>
          <c:idx val="5"/>
          <c:order val="5"/>
          <c:spPr>
            <a:solidFill>
              <a:srgbClr val="8BC641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4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Sheet1!$Z$200:$Z$206</c:f>
              <c:strCache>
                <c:ptCount val="7"/>
                <c:pt idx="0">
                  <c:v>DC Cast Start - Excessive Curl / Hang-up / Bleed-out</c:v>
                </c:pt>
                <c:pt idx="1">
                  <c:v>End of DC Cast &amp; Aborts - Wet / Rusty Drain Pan</c:v>
                </c:pt>
                <c:pt idx="2">
                  <c:v>DC Cast Start - Wet / Rusty Bottom Block</c:v>
                </c:pt>
                <c:pt idx="3">
                  <c:v>Sow Casting - Wet / Cracked / Rusty Molds</c:v>
                </c:pt>
                <c:pt idx="4">
                  <c:v>Equipment Failure / Maint. Issue</c:v>
                </c:pt>
                <c:pt idx="5">
                  <c:v>Ingot Head Under Water</c:v>
                </c:pt>
                <c:pt idx="6">
                  <c:v>Wet Refractory or Equipment</c:v>
                </c:pt>
              </c:strCache>
            </c:strRef>
          </c:cat>
          <c:val>
            <c:numRef>
              <c:f>Sheet1!$AF$200:$AF$206</c:f>
              <c:numCache>
                <c:formatCode>General</c:formatCode>
                <c:ptCount val="7"/>
                <c:pt idx="0">
                  <c:v>16</c:v>
                </c:pt>
                <c:pt idx="1">
                  <c:v>15</c:v>
                </c:pt>
                <c:pt idx="2">
                  <c:v>11</c:v>
                </c:pt>
                <c:pt idx="3">
                  <c:v>10</c:v>
                </c:pt>
                <c:pt idx="4">
                  <c:v>5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D2-47EA-B579-CAA20E01B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axId val="1235555151"/>
        <c:axId val="914164591"/>
      </c:barChart>
      <c:catAx>
        <c:axId val="2639905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991055"/>
        <c:crosses val="autoZero"/>
        <c:auto val="1"/>
        <c:lblAlgn val="ctr"/>
        <c:lblOffset val="100"/>
        <c:noMultiLvlLbl val="0"/>
      </c:catAx>
      <c:valAx>
        <c:axId val="263991055"/>
        <c:scaling>
          <c:orientation val="minMax"/>
          <c:max val="16"/>
          <c:min val="0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990575"/>
        <c:crosses val="autoZero"/>
        <c:crossBetween val="between"/>
        <c:majorUnit val="2"/>
      </c:valAx>
      <c:valAx>
        <c:axId val="914164591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235555151"/>
        <c:crosses val="max"/>
        <c:crossBetween val="between"/>
      </c:valAx>
      <c:catAx>
        <c:axId val="123555515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14164591"/>
        <c:crosses val="autoZero"/>
        <c:auto val="1"/>
        <c:lblAlgn val="ctr"/>
        <c:lblOffset val="100"/>
        <c:noMultiLvlLbl val="0"/>
      </c:catAx>
      <c:spPr>
        <a:noFill/>
        <a:ln w="317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4800" b="1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15570488240653"/>
          <c:y val="1.9749069668497612E-2"/>
          <c:w val="0.56005232140732863"/>
          <c:h val="0.84504651864851255"/>
        </c:manualLayout>
      </c:layout>
      <c:barChart>
        <c:barDir val="bar"/>
        <c:grouping val="clustered"/>
        <c:varyColors val="0"/>
        <c:ser>
          <c:idx val="5"/>
          <c:order val="5"/>
          <c:spPr>
            <a:solidFill>
              <a:srgbClr val="8BC6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Sheet1!$B$235:$B$238</c:f>
              <c:strCache>
                <c:ptCount val="4"/>
                <c:pt idx="0">
                  <c:v>Wet / Rusty Drain Pan</c:v>
                </c:pt>
                <c:pt idx="1">
                  <c:v>Wet Tools</c:v>
                </c:pt>
                <c:pt idx="2">
                  <c:v>Wet Refractory or Equipment</c:v>
                </c:pt>
                <c:pt idx="3">
                  <c:v>Wet Floor / Spill</c:v>
                </c:pt>
              </c:strCache>
            </c:strRef>
          </c:cat>
          <c:val>
            <c:numRef>
              <c:f>Sheet1!$K$235:$K$238</c:f>
              <c:numCache>
                <c:formatCode>General</c:formatCode>
                <c:ptCount val="4"/>
                <c:pt idx="0">
                  <c:v>148</c:v>
                </c:pt>
                <c:pt idx="1">
                  <c:v>131</c:v>
                </c:pt>
                <c:pt idx="2">
                  <c:v>96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7B-4C59-94C7-C707F11F26D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86804648"/>
        <c:axId val="48680235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Sheet1!$B$235:$B$238</c15:sqref>
                        </c15:formulaRef>
                      </c:ext>
                    </c:extLst>
                    <c:strCache>
                      <c:ptCount val="4"/>
                      <c:pt idx="0">
                        <c:v>Wet / Rusty Drain Pan</c:v>
                      </c:pt>
                      <c:pt idx="1">
                        <c:v>Wet Tools</c:v>
                      </c:pt>
                      <c:pt idx="2">
                        <c:v>Wet Refractory or Equipment</c:v>
                      </c:pt>
                      <c:pt idx="3">
                        <c:v>Wet Floor / Spill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Sheet1!$C$235:$C$238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77B-4C59-94C7-C707F11F26D3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Sheet1!$B$235:$B$238</c15:sqref>
                        </c15:formulaRef>
                      </c:ext>
                    </c:extLst>
                    <c:strCache>
                      <c:ptCount val="4"/>
                      <c:pt idx="0">
                        <c:v>Wet / Rusty Drain Pan</c:v>
                      </c:pt>
                      <c:pt idx="1">
                        <c:v>Wet Tools</c:v>
                      </c:pt>
                      <c:pt idx="2">
                        <c:v>Wet Refractory or Equipment</c:v>
                      </c:pt>
                      <c:pt idx="3">
                        <c:v>Wet Floor / Spill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Sheet1!$D$235:$D$238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77B-4C59-94C7-C707F11F26D3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Sheet1!$B$235:$B$238</c15:sqref>
                        </c15:formulaRef>
                      </c:ext>
                    </c:extLst>
                    <c:strCache>
                      <c:ptCount val="4"/>
                      <c:pt idx="0">
                        <c:v>Wet / Rusty Drain Pan</c:v>
                      </c:pt>
                      <c:pt idx="1">
                        <c:v>Wet Tools</c:v>
                      </c:pt>
                      <c:pt idx="2">
                        <c:v>Wet Refractory or Equipment</c:v>
                      </c:pt>
                      <c:pt idx="3">
                        <c:v>Wet Floor / Spill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Sheet1!$E$235:$E$238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77B-4C59-94C7-C707F11F26D3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Sheet1!$B$235:$B$238</c15:sqref>
                        </c15:formulaRef>
                      </c:ext>
                    </c:extLst>
                    <c:strCache>
                      <c:ptCount val="4"/>
                      <c:pt idx="0">
                        <c:v>Wet / Rusty Drain Pan</c:v>
                      </c:pt>
                      <c:pt idx="1">
                        <c:v>Wet Tools</c:v>
                      </c:pt>
                      <c:pt idx="2">
                        <c:v>Wet Refractory or Equipment</c:v>
                      </c:pt>
                      <c:pt idx="3">
                        <c:v>Wet Floor / Spill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Sheet1!$F$235:$F$238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119</c:v>
                      </c:pt>
                      <c:pt idx="1">
                        <c:v>88</c:v>
                      </c:pt>
                      <c:pt idx="2">
                        <c:v>86</c:v>
                      </c:pt>
                      <c:pt idx="3">
                        <c:v>20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77B-4C59-94C7-C707F11F26D3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Sheet1!$B$235:$B$238</c15:sqref>
                        </c15:formulaRef>
                      </c:ext>
                    </c:extLst>
                    <c:strCache>
                      <c:ptCount val="4"/>
                      <c:pt idx="0">
                        <c:v>Wet / Rusty Drain Pan</c:v>
                      </c:pt>
                      <c:pt idx="1">
                        <c:v>Wet Tools</c:v>
                      </c:pt>
                      <c:pt idx="2">
                        <c:v>Wet Refractory or Equipment</c:v>
                      </c:pt>
                      <c:pt idx="3">
                        <c:v>Wet Floor / Spill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Sheet1!$G$235:$G$238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6</c:v>
                      </c:pt>
                      <c:pt idx="1">
                        <c:v>15</c:v>
                      </c:pt>
                      <c:pt idx="3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77B-4C59-94C7-C707F11F26D3}"/>
                  </c:ext>
                </c:extLst>
              </c15:ser>
            </c15:filteredBarSeries>
          </c:ext>
        </c:extLst>
      </c:barChart>
      <c:catAx>
        <c:axId val="486804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802352"/>
        <c:crosses val="autoZero"/>
        <c:auto val="1"/>
        <c:lblAlgn val="ctr"/>
        <c:lblOffset val="100"/>
        <c:noMultiLvlLbl val="0"/>
      </c:catAx>
      <c:valAx>
        <c:axId val="486802352"/>
        <c:scaling>
          <c:orientation val="minMax"/>
          <c:max val="1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804648"/>
        <c:crosses val="autoZero"/>
        <c:crossBetween val="between"/>
      </c:valAx>
      <c:spPr>
        <a:noFill/>
        <a:ln w="381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noFill/>
      <a:round/>
    </a:ln>
    <a:effectLst/>
  </c:spPr>
  <c:txPr>
    <a:bodyPr/>
    <a:lstStyle/>
    <a:p>
      <a:pPr>
        <a:defRPr sz="2000" b="1" i="0" baseline="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5"/>
          <c:order val="5"/>
          <c:spPr>
            <a:solidFill>
              <a:srgbClr val="8BC6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Sheet1!$B$241:$B$243</c:f>
              <c:strCache>
                <c:ptCount val="3"/>
                <c:pt idx="0">
                  <c:v>Wet / Rusty Drain Pan</c:v>
                </c:pt>
                <c:pt idx="1">
                  <c:v>Wet Refractory or Equipment</c:v>
                </c:pt>
                <c:pt idx="2">
                  <c:v>Wet Floor / Spill</c:v>
                </c:pt>
              </c:strCache>
            </c:strRef>
          </c:cat>
          <c:val>
            <c:numRef>
              <c:f>Sheet1!$K$241:$K$243</c:f>
              <c:numCache>
                <c:formatCode>General</c:formatCode>
                <c:ptCount val="3"/>
                <c:pt idx="0">
                  <c:v>19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24-4F89-82E9-BF990AD82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61328504"/>
        <c:axId val="66133342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Sheet1!$B$241:$B$243</c15:sqref>
                        </c15:formulaRef>
                      </c:ext>
                    </c:extLst>
                    <c:strCache>
                      <c:ptCount val="3"/>
                      <c:pt idx="0">
                        <c:v>Wet / Rusty Drain Pan</c:v>
                      </c:pt>
                      <c:pt idx="1">
                        <c:v>Wet Refractory or Equipment</c:v>
                      </c:pt>
                      <c:pt idx="2">
                        <c:v>Wet Floor / Spill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Sheet1!$C$241:$C$243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324-4F89-82E9-BF990AD82342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Sheet1!$B$241:$B$243</c15:sqref>
                        </c15:formulaRef>
                      </c:ext>
                    </c:extLst>
                    <c:strCache>
                      <c:ptCount val="3"/>
                      <c:pt idx="0">
                        <c:v>Wet / Rusty Drain Pan</c:v>
                      </c:pt>
                      <c:pt idx="1">
                        <c:v>Wet Refractory or Equipment</c:v>
                      </c:pt>
                      <c:pt idx="2">
                        <c:v>Wet Floor / Spill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Sheet1!$D$241:$D$243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9324-4F89-82E9-BF990AD82342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Sheet1!$B$241:$B$243</c15:sqref>
                        </c15:formulaRef>
                      </c:ext>
                    </c:extLst>
                    <c:strCache>
                      <c:ptCount val="3"/>
                      <c:pt idx="0">
                        <c:v>Wet / Rusty Drain Pan</c:v>
                      </c:pt>
                      <c:pt idx="1">
                        <c:v>Wet Refractory or Equipment</c:v>
                      </c:pt>
                      <c:pt idx="2">
                        <c:v>Wet Floor / Spill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Sheet1!$E$241:$E$243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9324-4F89-82E9-BF990AD82342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Sheet1!$B$241:$B$243</c15:sqref>
                        </c15:formulaRef>
                      </c:ext>
                    </c:extLst>
                    <c:strCache>
                      <c:ptCount val="3"/>
                      <c:pt idx="0">
                        <c:v>Wet / Rusty Drain Pan</c:v>
                      </c:pt>
                      <c:pt idx="1">
                        <c:v>Wet Refractory or Equipment</c:v>
                      </c:pt>
                      <c:pt idx="2">
                        <c:v>Wet Floor / Spill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Sheet1!$F$241:$F$243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14</c:v>
                      </c:pt>
                      <c:pt idx="1">
                        <c:v>4</c:v>
                      </c:pt>
                      <c:pt idx="2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324-4F89-82E9-BF990AD82342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Sheet1!$B$241:$B$243</c15:sqref>
                        </c15:formulaRef>
                      </c:ext>
                    </c:extLst>
                    <c:strCache>
                      <c:ptCount val="3"/>
                      <c:pt idx="0">
                        <c:v>Wet / Rusty Drain Pan</c:v>
                      </c:pt>
                      <c:pt idx="1">
                        <c:v>Wet Refractory or Equipment</c:v>
                      </c:pt>
                      <c:pt idx="2">
                        <c:v>Wet Floor / Spill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Sheet1!$G$241:$G$243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324-4F89-82E9-BF990AD82342}"/>
                  </c:ext>
                </c:extLst>
              </c15:ser>
            </c15:filteredBarSeries>
          </c:ext>
        </c:extLst>
      </c:barChart>
      <c:catAx>
        <c:axId val="661328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333424"/>
        <c:crosses val="autoZero"/>
        <c:auto val="1"/>
        <c:lblAlgn val="ctr"/>
        <c:lblOffset val="100"/>
        <c:noMultiLvlLbl val="0"/>
      </c:catAx>
      <c:valAx>
        <c:axId val="661333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328504"/>
        <c:crosses val="autoZero"/>
        <c:crossBetween val="between"/>
      </c:valAx>
      <c:spPr>
        <a:solidFill>
          <a:schemeClr val="bg1"/>
        </a:solidFill>
        <a:ln w="381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936074595832435E-2"/>
          <c:y val="5.0391737042635686E-2"/>
          <c:w val="0.90286351706036749"/>
          <c:h val="0.736736457704445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BC641"/>
            </a:solidFill>
            <a:ln>
              <a:noFill/>
            </a:ln>
            <a:effectLst/>
          </c:spPr>
          <c:invertIfNegative val="0"/>
          <c:cat>
            <c:strRef>
              <c:f>Melting!$AJ$9:$AU$9</c:f>
              <c:strCache>
                <c:ptCount val="12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</c:strCache>
            </c:strRef>
          </c:cat>
          <c:val>
            <c:numRef>
              <c:f>Melting!$AJ$10:$AU$10</c:f>
              <c:numCache>
                <c:formatCode>General</c:formatCode>
                <c:ptCount val="12"/>
                <c:pt idx="0">
                  <c:v>25</c:v>
                </c:pt>
                <c:pt idx="1">
                  <c:v>17</c:v>
                </c:pt>
                <c:pt idx="2">
                  <c:v>34</c:v>
                </c:pt>
                <c:pt idx="3">
                  <c:v>24</c:v>
                </c:pt>
                <c:pt idx="4">
                  <c:v>48</c:v>
                </c:pt>
                <c:pt idx="5">
                  <c:v>54</c:v>
                </c:pt>
                <c:pt idx="6">
                  <c:v>38</c:v>
                </c:pt>
                <c:pt idx="7">
                  <c:v>20</c:v>
                </c:pt>
                <c:pt idx="8">
                  <c:v>23</c:v>
                </c:pt>
                <c:pt idx="9">
                  <c:v>22</c:v>
                </c:pt>
                <c:pt idx="10">
                  <c:v>19</c:v>
                </c:pt>
                <c:pt idx="1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B5-41B1-8FF4-479E5563F4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08881023"/>
        <c:axId val="108881439"/>
      </c:barChart>
      <c:catAx>
        <c:axId val="108881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5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881439"/>
        <c:crosses val="autoZero"/>
        <c:auto val="1"/>
        <c:lblAlgn val="ctr"/>
        <c:lblOffset val="100"/>
        <c:noMultiLvlLbl val="0"/>
      </c:catAx>
      <c:valAx>
        <c:axId val="108881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881023"/>
        <c:crosses val="autoZero"/>
        <c:crossBetween val="between"/>
      </c:valAx>
      <c:spPr>
        <a:noFill/>
        <a:ln w="444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BC641"/>
            </a:solidFill>
            <a:ln>
              <a:noFill/>
            </a:ln>
            <a:effectLst/>
          </c:spPr>
          <c:invertIfNegative val="0"/>
          <c:cat>
            <c:strRef>
              <c:f>Casting!$AC$3:$AN$3</c:f>
              <c:strCache>
                <c:ptCount val="12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</c:strCache>
            </c:strRef>
          </c:cat>
          <c:val>
            <c:numRef>
              <c:f>Casting!$AC$5:$AN$5</c:f>
              <c:numCache>
                <c:formatCode>General</c:formatCode>
                <c:ptCount val="12"/>
                <c:pt idx="0">
                  <c:v>23</c:v>
                </c:pt>
                <c:pt idx="1">
                  <c:v>20</c:v>
                </c:pt>
                <c:pt idx="2">
                  <c:v>24</c:v>
                </c:pt>
                <c:pt idx="3">
                  <c:v>21</c:v>
                </c:pt>
                <c:pt idx="4">
                  <c:v>18</c:v>
                </c:pt>
                <c:pt idx="5">
                  <c:v>13</c:v>
                </c:pt>
                <c:pt idx="6">
                  <c:v>20</c:v>
                </c:pt>
                <c:pt idx="7">
                  <c:v>18</c:v>
                </c:pt>
                <c:pt idx="8">
                  <c:v>23</c:v>
                </c:pt>
                <c:pt idx="9">
                  <c:v>22</c:v>
                </c:pt>
                <c:pt idx="10">
                  <c:v>15</c:v>
                </c:pt>
                <c:pt idx="1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CE-4FDE-A573-539D03587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105019055"/>
        <c:axId val="1105019887"/>
      </c:barChart>
      <c:catAx>
        <c:axId val="1105019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5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019887"/>
        <c:crosses val="autoZero"/>
        <c:auto val="1"/>
        <c:lblAlgn val="ctr"/>
        <c:lblOffset val="100"/>
        <c:noMultiLvlLbl val="0"/>
      </c:catAx>
      <c:valAx>
        <c:axId val="1105019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019055"/>
        <c:crosses val="autoZero"/>
        <c:crossBetween val="between"/>
      </c:valAx>
      <c:spPr>
        <a:noFill/>
        <a:ln w="444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58436702261536E-2"/>
          <c:y val="4.6477372146663483E-2"/>
          <c:w val="0.8860780929781038"/>
          <c:h val="0.713942631775587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BC641"/>
            </a:solidFill>
            <a:ln w="28575">
              <a:noFill/>
            </a:ln>
            <a:effectLst/>
          </c:spPr>
          <c:invertIfNegative val="0"/>
          <c:cat>
            <c:strRef>
              <c:f>Transfer!$AC$3:$AN$3</c:f>
              <c:strCache>
                <c:ptCount val="12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</c:strCache>
            </c:strRef>
          </c:cat>
          <c:val>
            <c:numRef>
              <c:f>Transfer!$AC$5:$AN$5</c:f>
              <c:numCache>
                <c:formatCode>General</c:formatCode>
                <c:ptCount val="12"/>
                <c:pt idx="0">
                  <c:v>6</c:v>
                </c:pt>
                <c:pt idx="1">
                  <c:v>10</c:v>
                </c:pt>
                <c:pt idx="2">
                  <c:v>6</c:v>
                </c:pt>
                <c:pt idx="3">
                  <c:v>11</c:v>
                </c:pt>
                <c:pt idx="4">
                  <c:v>6</c:v>
                </c:pt>
                <c:pt idx="5">
                  <c:v>6</c:v>
                </c:pt>
                <c:pt idx="6">
                  <c:v>7</c:v>
                </c:pt>
                <c:pt idx="7">
                  <c:v>10</c:v>
                </c:pt>
                <c:pt idx="8">
                  <c:v>2</c:v>
                </c:pt>
                <c:pt idx="9">
                  <c:v>4</c:v>
                </c:pt>
                <c:pt idx="10">
                  <c:v>5</c:v>
                </c:pt>
                <c:pt idx="1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B-4E5A-ACF4-F16343685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095771119"/>
        <c:axId val="1095769039"/>
      </c:barChart>
      <c:catAx>
        <c:axId val="109577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5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5769039"/>
        <c:crosses val="autoZero"/>
        <c:auto val="1"/>
        <c:lblAlgn val="ctr"/>
        <c:lblOffset val="100"/>
        <c:noMultiLvlLbl val="0"/>
      </c:catAx>
      <c:valAx>
        <c:axId val="1095769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5771119"/>
        <c:crosses val="autoZero"/>
        <c:crossBetween val="between"/>
      </c:valAx>
      <c:spPr>
        <a:solidFill>
          <a:schemeClr val="bg1"/>
        </a:solidFill>
        <a:ln w="444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4445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6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6000" b="1" dirty="0"/>
              <a:t>Reduction Plant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665589102866867"/>
          <c:y val="0.12887384077168992"/>
          <c:w val="0.74328704116278865"/>
          <c:h val="0.65715683996344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'Inc &amp; Inj by Process Plant ''23 '!$B$5</c:f>
              <c:strCache>
                <c:ptCount val="1"/>
                <c:pt idx="0">
                  <c:v>Incidents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numRef>
              <c:f>'Inc &amp; Inj by Process Plant ''23 '!$A$6:$A$17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'Inc &amp; Inj by Process Plant ''23 '!$B$6:$B$17</c:f>
              <c:numCache>
                <c:formatCode>General</c:formatCode>
                <c:ptCount val="12"/>
                <c:pt idx="0">
                  <c:v>40</c:v>
                </c:pt>
                <c:pt idx="1">
                  <c:v>55</c:v>
                </c:pt>
                <c:pt idx="2">
                  <c:v>78</c:v>
                </c:pt>
                <c:pt idx="3">
                  <c:v>119</c:v>
                </c:pt>
                <c:pt idx="4">
                  <c:v>139</c:v>
                </c:pt>
                <c:pt idx="5">
                  <c:v>84</c:v>
                </c:pt>
                <c:pt idx="6">
                  <c:v>87</c:v>
                </c:pt>
                <c:pt idx="7">
                  <c:v>51</c:v>
                </c:pt>
                <c:pt idx="8">
                  <c:v>66</c:v>
                </c:pt>
                <c:pt idx="9">
                  <c:v>50</c:v>
                </c:pt>
                <c:pt idx="10">
                  <c:v>78</c:v>
                </c:pt>
                <c:pt idx="1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05-430B-B7DB-F38C53483453}"/>
            </c:ext>
          </c:extLst>
        </c:ser>
        <c:ser>
          <c:idx val="1"/>
          <c:order val="1"/>
          <c:tx>
            <c:strRef>
              <c:f>'Inc &amp; Inj by Process Plant ''23 '!$C$5</c:f>
              <c:strCache>
                <c:ptCount val="1"/>
                <c:pt idx="0">
                  <c:v>Injuries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numRef>
              <c:f>'Inc &amp; Inj by Process Plant ''23 '!$A$6:$A$17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'Inc &amp; Inj by Process Plant ''23 '!$C$6:$C$17</c:f>
              <c:numCache>
                <c:formatCode>General</c:formatCode>
                <c:ptCount val="12"/>
                <c:pt idx="0">
                  <c:v>19</c:v>
                </c:pt>
                <c:pt idx="1">
                  <c:v>20</c:v>
                </c:pt>
                <c:pt idx="2">
                  <c:v>21</c:v>
                </c:pt>
                <c:pt idx="3">
                  <c:v>49</c:v>
                </c:pt>
                <c:pt idx="4">
                  <c:v>6</c:v>
                </c:pt>
                <c:pt idx="5">
                  <c:v>5</c:v>
                </c:pt>
                <c:pt idx="6">
                  <c:v>7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  <c:pt idx="10">
                  <c:v>6</c:v>
                </c:pt>
                <c:pt idx="1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05-430B-B7DB-F38C534834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071271743"/>
        <c:axId val="1"/>
      </c:barChart>
      <c:lineChart>
        <c:grouping val="standard"/>
        <c:varyColors val="0"/>
        <c:ser>
          <c:idx val="2"/>
          <c:order val="2"/>
          <c:tx>
            <c:strRef>
              <c:f>'Inc &amp; Inj by Process Plant ''23 '!$D$5</c:f>
              <c:strCache>
                <c:ptCount val="1"/>
                <c:pt idx="0">
                  <c:v>Injury/ Incident  Rate</c:v>
                </c:pt>
              </c:strCache>
            </c:strRef>
          </c:tx>
          <c:spPr>
            <a:ln w="1270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'Inc &amp; Inj by Process Plant ''23 '!$A$6:$A$17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'Inc &amp; Inj by Process Plant ''23 '!$D$6:$D$17</c:f>
              <c:numCache>
                <c:formatCode>0%</c:formatCode>
                <c:ptCount val="12"/>
                <c:pt idx="0">
                  <c:v>0.47499999999999998</c:v>
                </c:pt>
                <c:pt idx="1">
                  <c:v>0.36363636363636365</c:v>
                </c:pt>
                <c:pt idx="2">
                  <c:v>0.26923076923076922</c:v>
                </c:pt>
                <c:pt idx="3">
                  <c:v>0.41176470588235292</c:v>
                </c:pt>
                <c:pt idx="4">
                  <c:v>4.3165467625899283E-2</c:v>
                </c:pt>
                <c:pt idx="5">
                  <c:v>5.9523809523809521E-2</c:v>
                </c:pt>
                <c:pt idx="6">
                  <c:v>8.0459770114942528E-2</c:v>
                </c:pt>
                <c:pt idx="7">
                  <c:v>7.8431372549019607E-2</c:v>
                </c:pt>
                <c:pt idx="8">
                  <c:v>3.0303030303030304E-2</c:v>
                </c:pt>
                <c:pt idx="9">
                  <c:v>0.04</c:v>
                </c:pt>
                <c:pt idx="10">
                  <c:v>7.6923076923076927E-2</c:v>
                </c:pt>
                <c:pt idx="11">
                  <c:v>0.13095238095238096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05-430B-B7DB-F38C534834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071271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271743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0000055697646442E-2"/>
          <c:y val="0.91483359298731626"/>
          <c:w val="0.89999992251224592"/>
          <c:h val="7.7952884053323471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6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60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Recycling Plant</a:t>
            </a:r>
          </a:p>
          <a:p>
            <a:pPr>
              <a:defRPr sz="6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sz="6000" b="1" i="0" u="none" strike="noStrike" kern="1200" spc="0" baseline="0" dirty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0469816272965886E-2"/>
          <c:y val="0.13900687369275974"/>
          <c:w val="0.84896303587051614"/>
          <c:h val="0.658542668165583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'Inc &amp; Inj by Process Plant ''23 '!$K$5</c:f>
              <c:strCache>
                <c:ptCount val="1"/>
                <c:pt idx="0">
                  <c:v>Incidents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numRef>
              <c:f>'Inc &amp; Inj by Process Plant ''23 '!$A$6:$A$17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'Inc &amp; Inj by Process Plant ''23 '!$K$6:$K$17</c:f>
              <c:numCache>
                <c:formatCode>General</c:formatCode>
                <c:ptCount val="12"/>
                <c:pt idx="0">
                  <c:v>7</c:v>
                </c:pt>
                <c:pt idx="1">
                  <c:v>8</c:v>
                </c:pt>
                <c:pt idx="2">
                  <c:v>4</c:v>
                </c:pt>
                <c:pt idx="3">
                  <c:v>6</c:v>
                </c:pt>
                <c:pt idx="4">
                  <c:v>9</c:v>
                </c:pt>
                <c:pt idx="5">
                  <c:v>42</c:v>
                </c:pt>
                <c:pt idx="6">
                  <c:v>21</c:v>
                </c:pt>
                <c:pt idx="7">
                  <c:v>44</c:v>
                </c:pt>
                <c:pt idx="8">
                  <c:v>31</c:v>
                </c:pt>
                <c:pt idx="9">
                  <c:v>37</c:v>
                </c:pt>
                <c:pt idx="10">
                  <c:v>49</c:v>
                </c:pt>
                <c:pt idx="1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5-4012-A023-8A9F0F68FBFA}"/>
            </c:ext>
          </c:extLst>
        </c:ser>
        <c:ser>
          <c:idx val="1"/>
          <c:order val="1"/>
          <c:tx>
            <c:strRef>
              <c:f>'Inc &amp; Inj by Process Plant ''23 '!$L$5</c:f>
              <c:strCache>
                <c:ptCount val="1"/>
                <c:pt idx="0">
                  <c:v>Injuries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numRef>
              <c:f>'Inc &amp; Inj by Process Plant ''23 '!$A$6:$A$17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'Inc &amp; Inj by Process Plant ''23 '!$L$6:$L$17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A5-4012-A023-8A9F0F68F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53383007"/>
        <c:axId val="1"/>
      </c:barChart>
      <c:lineChart>
        <c:grouping val="standard"/>
        <c:varyColors val="0"/>
        <c:ser>
          <c:idx val="2"/>
          <c:order val="2"/>
          <c:tx>
            <c:strRef>
              <c:f>'Inc &amp; Inj by Process Plant ''23 '!$M$5</c:f>
              <c:strCache>
                <c:ptCount val="1"/>
                <c:pt idx="0">
                  <c:v>Injury/ Incident  Rate</c:v>
                </c:pt>
              </c:strCache>
            </c:strRef>
          </c:tx>
          <c:spPr>
            <a:ln w="1270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'Inc &amp; Inj by Process Plant ''23 '!$A$6:$A$16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'Inc &amp; Inj by Process Plant ''23 '!$M$6:$M$17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0.1111111111111111</c:v>
                </c:pt>
                <c:pt idx="5">
                  <c:v>0</c:v>
                </c:pt>
                <c:pt idx="6">
                  <c:v>4.7619047619047616E-2</c:v>
                </c:pt>
                <c:pt idx="7">
                  <c:v>4.5454545454545456E-2</c:v>
                </c:pt>
                <c:pt idx="8">
                  <c:v>0</c:v>
                </c:pt>
                <c:pt idx="9">
                  <c:v>5.4054054054054057E-2</c:v>
                </c:pt>
                <c:pt idx="10">
                  <c:v>0</c:v>
                </c:pt>
                <c:pt idx="11">
                  <c:v>4.7619047619047616E-2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A5-4012-A023-8A9F0F68F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353383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3383007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0.5"/>
        </c:scaling>
        <c:delete val="0"/>
        <c:axPos val="r"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1006633192270727E-2"/>
          <c:y val="0.93447472851735824"/>
          <c:w val="0.96924166832681768"/>
          <c:h val="4.8458142440976237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6000"/>
            </a:pPr>
            <a:r>
              <a:rPr lang="en-US" sz="6000" dirty="0"/>
              <a:t>Rolling Plant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'Inc &amp; Inj by Process Plant ''23 '!$E$5</c:f>
              <c:strCache>
                <c:ptCount val="1"/>
                <c:pt idx="0">
                  <c:v>Incidents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numRef>
              <c:f>'Inc &amp; Inj by Process Plant ''23 '!$A$6:$A$17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'Inc &amp; Inj by Process Plant ''23 '!$E$6:$E$17</c:f>
              <c:numCache>
                <c:formatCode>General</c:formatCode>
                <c:ptCount val="12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36</c:v>
                </c:pt>
                <c:pt idx="4">
                  <c:v>36</c:v>
                </c:pt>
                <c:pt idx="5">
                  <c:v>44</c:v>
                </c:pt>
                <c:pt idx="6">
                  <c:v>47</c:v>
                </c:pt>
                <c:pt idx="7">
                  <c:v>58</c:v>
                </c:pt>
                <c:pt idx="8">
                  <c:v>38</c:v>
                </c:pt>
                <c:pt idx="9">
                  <c:v>31</c:v>
                </c:pt>
                <c:pt idx="10">
                  <c:v>46</c:v>
                </c:pt>
                <c:pt idx="1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E-4CB2-B18D-AAD1E4236663}"/>
            </c:ext>
          </c:extLst>
        </c:ser>
        <c:ser>
          <c:idx val="1"/>
          <c:order val="1"/>
          <c:tx>
            <c:strRef>
              <c:f>'Inc &amp; Inj by Process Plant ''23 '!$F$5</c:f>
              <c:strCache>
                <c:ptCount val="1"/>
                <c:pt idx="0">
                  <c:v>Injuries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numRef>
              <c:f>'Inc &amp; Inj by Process Plant ''23 '!$A$6:$A$17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'Inc &amp; Inj by Process Plant ''23 '!$F$6:$F$17</c:f>
              <c:numCache>
                <c:formatCode>General</c:formatCode>
                <c:ptCount val="12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6</c:v>
                </c:pt>
                <c:pt idx="5">
                  <c:v>2</c:v>
                </c:pt>
                <c:pt idx="6">
                  <c:v>5</c:v>
                </c:pt>
                <c:pt idx="7">
                  <c:v>5</c:v>
                </c:pt>
                <c:pt idx="8">
                  <c:v>3</c:v>
                </c:pt>
                <c:pt idx="9">
                  <c:v>4</c:v>
                </c:pt>
                <c:pt idx="10">
                  <c:v>6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E-4CB2-B18D-AAD1E4236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244652255"/>
        <c:axId val="1"/>
      </c:barChart>
      <c:lineChart>
        <c:grouping val="standard"/>
        <c:varyColors val="0"/>
        <c:ser>
          <c:idx val="2"/>
          <c:order val="2"/>
          <c:tx>
            <c:strRef>
              <c:f>'Inc &amp; Inj by Process Plant ''23 '!$G$5</c:f>
              <c:strCache>
                <c:ptCount val="1"/>
                <c:pt idx="0">
                  <c:v>Injury/ Incident  Rate</c:v>
                </c:pt>
              </c:strCache>
            </c:strRef>
          </c:tx>
          <c:spPr>
            <a:ln w="1270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'Inc &amp; Inj by Process Plant ''23 '!$A$6:$A$17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'Inc &amp; Inj by Process Plant ''23 '!$G$6:$G$17</c:f>
              <c:numCache>
                <c:formatCode>0%</c:formatCode>
                <c:ptCount val="12"/>
                <c:pt idx="0">
                  <c:v>0.22222222222222221</c:v>
                </c:pt>
                <c:pt idx="1">
                  <c:v>0.1</c:v>
                </c:pt>
                <c:pt idx="2">
                  <c:v>0.36363636363636365</c:v>
                </c:pt>
                <c:pt idx="3">
                  <c:v>0.1111111111111111</c:v>
                </c:pt>
                <c:pt idx="4">
                  <c:v>0.16666666666666666</c:v>
                </c:pt>
                <c:pt idx="5">
                  <c:v>4.5454545454545456E-2</c:v>
                </c:pt>
                <c:pt idx="6">
                  <c:v>0.10638297872340426</c:v>
                </c:pt>
                <c:pt idx="7">
                  <c:v>8.6206896551724144E-2</c:v>
                </c:pt>
                <c:pt idx="8">
                  <c:v>7.8947368421052627E-2</c:v>
                </c:pt>
                <c:pt idx="9">
                  <c:v>0.12903225806451613</c:v>
                </c:pt>
                <c:pt idx="10">
                  <c:v>0.13043478260869565</c:v>
                </c:pt>
                <c:pt idx="11">
                  <c:v>5.5555555555555552E-2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4E-4CB2-B18D-AAD1E4236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244652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b="1"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1244652255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0.5"/>
        </c:scaling>
        <c:delete val="0"/>
        <c:axPos val="r"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 sz="4000" b="1"/>
            </a:pPr>
            <a:endParaRPr lang="en-US"/>
          </a:p>
        </c:txPr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vert="horz"/>
        <a:lstStyle/>
        <a:p>
          <a:pPr>
            <a:defRPr sz="40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44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6000"/>
            </a:pPr>
            <a:r>
              <a:rPr lang="en-US" sz="6000"/>
              <a:t>Extrusion Plant</a:t>
            </a:r>
          </a:p>
          <a:p>
            <a:pPr>
              <a:defRPr sz="6000"/>
            </a:pPr>
            <a:endParaRPr lang="en-US" sz="6000"/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464178787509765"/>
          <c:y val="0.15197049136886737"/>
          <c:w val="0.71919367186548611"/>
          <c:h val="0.612911209115687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'Inc &amp; Inj by Process Plant ''23 '!$H$5</c:f>
              <c:strCache>
                <c:ptCount val="1"/>
                <c:pt idx="0">
                  <c:v>Incidents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numRef>
              <c:f>'Inc &amp; Inj by Process Plant ''23 '!$A$6:$A$17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'Inc &amp; Inj by Process Plant ''23 '!$H$6:$H$17</c:f>
              <c:numCache>
                <c:formatCode>General</c:formatCode>
                <c:ptCount val="12"/>
                <c:pt idx="0">
                  <c:v>2</c:v>
                </c:pt>
                <c:pt idx="1">
                  <c:v>8</c:v>
                </c:pt>
                <c:pt idx="2">
                  <c:v>13</c:v>
                </c:pt>
                <c:pt idx="3">
                  <c:v>13</c:v>
                </c:pt>
                <c:pt idx="4">
                  <c:v>11</c:v>
                </c:pt>
                <c:pt idx="5">
                  <c:v>10</c:v>
                </c:pt>
                <c:pt idx="6">
                  <c:v>15</c:v>
                </c:pt>
                <c:pt idx="7">
                  <c:v>10</c:v>
                </c:pt>
                <c:pt idx="8">
                  <c:v>6</c:v>
                </c:pt>
                <c:pt idx="9">
                  <c:v>18</c:v>
                </c:pt>
                <c:pt idx="10">
                  <c:v>25</c:v>
                </c:pt>
                <c:pt idx="1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BB-41DB-9269-11925A1B95E1}"/>
            </c:ext>
          </c:extLst>
        </c:ser>
        <c:ser>
          <c:idx val="1"/>
          <c:order val="1"/>
          <c:tx>
            <c:strRef>
              <c:f>'Inc &amp; Inj by Process Plant ''23 '!$I$5</c:f>
              <c:strCache>
                <c:ptCount val="1"/>
                <c:pt idx="0">
                  <c:v>Injuries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numRef>
              <c:f>'Inc &amp; Inj by Process Plant ''23 '!$A$6:$A$17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'Inc &amp; Inj by Process Plant ''23 '!$I$6:$I$17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0</c:v>
                </c:pt>
                <c:pt idx="6">
                  <c:v>13</c:v>
                </c:pt>
                <c:pt idx="7">
                  <c:v>0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BB-41DB-9269-11925A1B9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53370527"/>
        <c:axId val="1"/>
      </c:barChart>
      <c:lineChart>
        <c:grouping val="standard"/>
        <c:varyColors val="0"/>
        <c:ser>
          <c:idx val="2"/>
          <c:order val="2"/>
          <c:tx>
            <c:strRef>
              <c:f>'Inc &amp; Inj by Process Plant ''23 '!$J$5</c:f>
              <c:strCache>
                <c:ptCount val="1"/>
                <c:pt idx="0">
                  <c:v>Injury/ Incident  Rate</c:v>
                </c:pt>
              </c:strCache>
            </c:strRef>
          </c:tx>
          <c:spPr>
            <a:ln w="1270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'Inc &amp; Inj by Process Plant ''23 '!$A$6:$A$16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'Inc &amp; Inj by Process Plant ''23 '!$J$6:$J$17</c:f>
              <c:numCache>
                <c:formatCode>0%</c:formatCode>
                <c:ptCount val="12"/>
                <c:pt idx="0">
                  <c:v>0.5</c:v>
                </c:pt>
                <c:pt idx="1">
                  <c:v>0.125</c:v>
                </c:pt>
                <c:pt idx="2">
                  <c:v>0.23076923076923078</c:v>
                </c:pt>
                <c:pt idx="3">
                  <c:v>0.30769230769230771</c:v>
                </c:pt>
                <c:pt idx="4">
                  <c:v>0.45454545454545453</c:v>
                </c:pt>
                <c:pt idx="5">
                  <c:v>0</c:v>
                </c:pt>
                <c:pt idx="6">
                  <c:v>0.8666666666666667</c:v>
                </c:pt>
                <c:pt idx="7">
                  <c:v>0</c:v>
                </c:pt>
                <c:pt idx="8">
                  <c:v>0.33333333333333331</c:v>
                </c:pt>
                <c:pt idx="9">
                  <c:v>0.1111111111111111</c:v>
                </c:pt>
                <c:pt idx="10">
                  <c:v>0.04</c:v>
                </c:pt>
                <c:pt idx="11">
                  <c:v>0.1875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BB-41DB-9269-11925A1B9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353370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 sz="4400"/>
            </a:pPr>
            <a:endParaRPr lang="en-US"/>
          </a:p>
        </c:txPr>
        <c:crossAx val="1353370527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0.5"/>
        </c:scaling>
        <c:delete val="0"/>
        <c:axPos val="r"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 sz="4400"/>
            </a:pPr>
            <a:endParaRPr lang="en-US"/>
          </a:p>
        </c:txPr>
        <c:crossAx val="3"/>
        <c:crosses val="max"/>
        <c:crossBetween val="between"/>
        <c:majorUnit val="5.000000000000001E-2"/>
        <c:minorUnit val="1.0000000000000002E-2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4000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480523065322155E-2"/>
          <c:y val="3.7992652539056704E-2"/>
          <c:w val="0.88389129483814521"/>
          <c:h val="0.844779373300957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 9 Inj Summary'!$B$66</c:f>
              <c:strCache>
                <c:ptCount val="1"/>
                <c:pt idx="0">
                  <c:v>2001-2015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54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9 Inj Summary'!$C$65:$F$65</c:f>
              <c:strCache>
                <c:ptCount val="4"/>
                <c:pt idx="0">
                  <c:v>Avg. Fatal /Yr</c:v>
                </c:pt>
                <c:pt idx="1">
                  <c:v>Avg. Serious / Yr</c:v>
                </c:pt>
                <c:pt idx="2">
                  <c:v>Avg Minor /Yr.</c:v>
                </c:pt>
                <c:pt idx="3">
                  <c:v>Avg Total /Yr.</c:v>
                </c:pt>
              </c:strCache>
            </c:strRef>
          </c:cat>
          <c:val>
            <c:numRef>
              <c:f>'Fig 9 Inj Summary'!$C$66:$F$66</c:f>
              <c:numCache>
                <c:formatCode>0.0</c:formatCode>
                <c:ptCount val="4"/>
                <c:pt idx="0">
                  <c:v>2.3333333333333335</c:v>
                </c:pt>
                <c:pt idx="1">
                  <c:v>7.2</c:v>
                </c:pt>
                <c:pt idx="2">
                  <c:v>38.6</c:v>
                </c:pt>
                <c:pt idx="3">
                  <c:v>48.133333333333333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E9-4C89-8F5D-5DDB5A326463}"/>
            </c:ext>
          </c:extLst>
        </c:ser>
        <c:ser>
          <c:idx val="1"/>
          <c:order val="1"/>
          <c:tx>
            <c:strRef>
              <c:f>'Fig 9 Inj Summary'!$B$67</c:f>
              <c:strCache>
                <c:ptCount val="1"/>
                <c:pt idx="0">
                  <c:v>2016-2023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54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9 Inj Summary'!$C$65:$F$65</c:f>
              <c:strCache>
                <c:ptCount val="4"/>
                <c:pt idx="0">
                  <c:v>Avg. Fatal /Yr</c:v>
                </c:pt>
                <c:pt idx="1">
                  <c:v>Avg. Serious / Yr</c:v>
                </c:pt>
                <c:pt idx="2">
                  <c:v>Avg Minor /Yr.</c:v>
                </c:pt>
                <c:pt idx="3">
                  <c:v>Avg Total /Yr.</c:v>
                </c:pt>
              </c:strCache>
            </c:strRef>
          </c:cat>
          <c:val>
            <c:numRef>
              <c:f>'Fig 9 Inj Summary'!$C$67:$F$67</c:f>
              <c:numCache>
                <c:formatCode>0.0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11.25</c:v>
                </c:pt>
                <c:pt idx="3">
                  <c:v>14.25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E9-4C89-8F5D-5DDB5A326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5042735"/>
        <c:axId val="1"/>
      </c:barChart>
      <c:catAx>
        <c:axId val="1415042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5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5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5042735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2736341582538024"/>
          <c:y val="9.5225348549637573E-2"/>
          <c:w val="0.23357762157169215"/>
          <c:h val="0.2448134035382653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6600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9816412685492E-2"/>
          <c:y val="5.3093791126259587E-2"/>
          <c:w val="0.89881783819990113"/>
          <c:h val="0.7642730875535725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Sheet1!$AC$83</c:f>
              <c:strCache>
                <c:ptCount val="1"/>
                <c:pt idx="0">
                  <c:v>Melting Injuries</c:v>
                </c:pt>
              </c:strCache>
            </c:strRef>
          </c:tx>
          <c:spPr>
            <a:ln w="12700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30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Sheet1!$AB$84:$AB$116</c:f>
              <c:numCache>
                <c:formatCode>General</c:formatCod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</c:numCache>
            </c:numRef>
          </c:xVal>
          <c:yVal>
            <c:numRef>
              <c:f>Sheet1!$AC$84:$AC$116</c:f>
              <c:numCache>
                <c:formatCode>General</c:formatCode>
                <c:ptCount val="33"/>
                <c:pt idx="0">
                  <c:v>20</c:v>
                </c:pt>
                <c:pt idx="1">
                  <c:v>6</c:v>
                </c:pt>
                <c:pt idx="2">
                  <c:v>8</c:v>
                </c:pt>
                <c:pt idx="3">
                  <c:v>24</c:v>
                </c:pt>
                <c:pt idx="4">
                  <c:v>25</c:v>
                </c:pt>
                <c:pt idx="5">
                  <c:v>6</c:v>
                </c:pt>
                <c:pt idx="6">
                  <c:v>6</c:v>
                </c:pt>
                <c:pt idx="7">
                  <c:v>21</c:v>
                </c:pt>
                <c:pt idx="8">
                  <c:v>1</c:v>
                </c:pt>
                <c:pt idx="9">
                  <c:v>12</c:v>
                </c:pt>
                <c:pt idx="10">
                  <c:v>4</c:v>
                </c:pt>
                <c:pt idx="11">
                  <c:v>8</c:v>
                </c:pt>
                <c:pt idx="12">
                  <c:v>10</c:v>
                </c:pt>
                <c:pt idx="13">
                  <c:v>6</c:v>
                </c:pt>
                <c:pt idx="14">
                  <c:v>14</c:v>
                </c:pt>
                <c:pt idx="15">
                  <c:v>6</c:v>
                </c:pt>
                <c:pt idx="16">
                  <c:v>8</c:v>
                </c:pt>
                <c:pt idx="17">
                  <c:v>91</c:v>
                </c:pt>
                <c:pt idx="18">
                  <c:v>10</c:v>
                </c:pt>
                <c:pt idx="19">
                  <c:v>3</c:v>
                </c:pt>
                <c:pt idx="20">
                  <c:v>1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  <c:pt idx="24">
                  <c:v>37</c:v>
                </c:pt>
                <c:pt idx="25">
                  <c:v>0</c:v>
                </c:pt>
                <c:pt idx="26">
                  <c:v>2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580-4401-8C67-101AE9B3B814}"/>
            </c:ext>
          </c:extLst>
        </c:ser>
        <c:ser>
          <c:idx val="1"/>
          <c:order val="1"/>
          <c:tx>
            <c:strRef>
              <c:f>Sheet1!$AD$83</c:f>
              <c:strCache>
                <c:ptCount val="1"/>
                <c:pt idx="0">
                  <c:v>Melting Incidents</c:v>
                </c:pt>
              </c:strCache>
            </c:strRef>
          </c:tx>
          <c:spPr>
            <a:ln w="127000" cap="rnd">
              <a:solidFill>
                <a:srgbClr val="8BC641"/>
              </a:solidFill>
              <a:round/>
            </a:ln>
            <a:effectLst/>
          </c:spPr>
          <c:marker>
            <c:symbol val="diamond"/>
            <c:size val="30"/>
            <c:spPr>
              <a:solidFill>
                <a:srgbClr val="8BC641">
                  <a:alpha val="0"/>
                </a:srgbClr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Sheet1!$AB$84:$AB$116</c:f>
              <c:numCache>
                <c:formatCode>General</c:formatCod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</c:numCache>
            </c:numRef>
          </c:xVal>
          <c:yVal>
            <c:numRef>
              <c:f>Sheet1!$AD$84:$AD$116</c:f>
              <c:numCache>
                <c:formatCode>General</c:formatCode>
                <c:ptCount val="33"/>
                <c:pt idx="0">
                  <c:v>54</c:v>
                </c:pt>
                <c:pt idx="1">
                  <c:v>35</c:v>
                </c:pt>
                <c:pt idx="2">
                  <c:v>38</c:v>
                </c:pt>
                <c:pt idx="3">
                  <c:v>67</c:v>
                </c:pt>
                <c:pt idx="4">
                  <c:v>42</c:v>
                </c:pt>
                <c:pt idx="5">
                  <c:v>42</c:v>
                </c:pt>
                <c:pt idx="6">
                  <c:v>25</c:v>
                </c:pt>
                <c:pt idx="7">
                  <c:v>27</c:v>
                </c:pt>
                <c:pt idx="8">
                  <c:v>29</c:v>
                </c:pt>
                <c:pt idx="9">
                  <c:v>22</c:v>
                </c:pt>
                <c:pt idx="10">
                  <c:v>56</c:v>
                </c:pt>
                <c:pt idx="11">
                  <c:v>45</c:v>
                </c:pt>
                <c:pt idx="12">
                  <c:v>42</c:v>
                </c:pt>
                <c:pt idx="13">
                  <c:v>35</c:v>
                </c:pt>
                <c:pt idx="14">
                  <c:v>40</c:v>
                </c:pt>
                <c:pt idx="15">
                  <c:v>39</c:v>
                </c:pt>
                <c:pt idx="16">
                  <c:v>31</c:v>
                </c:pt>
                <c:pt idx="17">
                  <c:v>27</c:v>
                </c:pt>
                <c:pt idx="18">
                  <c:v>27</c:v>
                </c:pt>
                <c:pt idx="19">
                  <c:v>14</c:v>
                </c:pt>
                <c:pt idx="20">
                  <c:v>20</c:v>
                </c:pt>
                <c:pt idx="21">
                  <c:v>14</c:v>
                </c:pt>
                <c:pt idx="22">
                  <c:v>27</c:v>
                </c:pt>
                <c:pt idx="23">
                  <c:v>31</c:v>
                </c:pt>
                <c:pt idx="24">
                  <c:v>51</c:v>
                </c:pt>
                <c:pt idx="25">
                  <c:v>39</c:v>
                </c:pt>
                <c:pt idx="26">
                  <c:v>68</c:v>
                </c:pt>
                <c:pt idx="27">
                  <c:v>46</c:v>
                </c:pt>
                <c:pt idx="28">
                  <c:v>65</c:v>
                </c:pt>
                <c:pt idx="29">
                  <c:v>55</c:v>
                </c:pt>
                <c:pt idx="30">
                  <c:v>55</c:v>
                </c:pt>
                <c:pt idx="31">
                  <c:v>74</c:v>
                </c:pt>
                <c:pt idx="32">
                  <c:v>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580-4401-8C67-101AE9B3B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4471432"/>
        <c:axId val="604476680"/>
      </c:scatterChart>
      <c:valAx>
        <c:axId val="604471432"/>
        <c:scaling>
          <c:orientation val="minMax"/>
          <c:max val="2023"/>
          <c:min val="19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476680"/>
        <c:crosses val="autoZero"/>
        <c:crossBetween val="midCat"/>
      </c:valAx>
      <c:valAx>
        <c:axId val="604476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4714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080488323852799E-2"/>
          <c:y val="5.2252476727024377E-2"/>
          <c:w val="0.31289169931093497"/>
          <c:h val="0.13349356180066568"/>
        </c:manualLayout>
      </c:layout>
      <c:overlay val="0"/>
      <c:spPr>
        <a:solidFill>
          <a:schemeClr val="bg1">
            <a:lumMod val="8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6675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11767524701906E-2"/>
          <c:y val="3.7169611940692134E-2"/>
          <c:w val="0.87122462817147861"/>
          <c:h val="0.7945746792197176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Sheet1!$AC$121</c:f>
              <c:strCache>
                <c:ptCount val="1"/>
                <c:pt idx="0">
                  <c:v>Melting Injuries / Incident</c:v>
                </c:pt>
              </c:strCache>
            </c:strRef>
          </c:tx>
          <c:spPr>
            <a:ln w="12700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30"/>
            <c:spPr>
              <a:solidFill>
                <a:srgbClr val="FF0000"/>
              </a:solidFill>
              <a:ln w="31750">
                <a:solidFill>
                  <a:schemeClr val="accent1"/>
                </a:solidFill>
              </a:ln>
              <a:effectLst/>
            </c:spPr>
          </c:marker>
          <c:trendline>
            <c:spPr>
              <a:ln w="127000" cap="rnd">
                <a:solidFill>
                  <a:schemeClr val="tx1"/>
                </a:solidFill>
                <a:prstDash val="sysDash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2.0823183802480376E-2"/>
                  <c:y val="-9.918718095452533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Sheet1!$AB$122:$AB$153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</c:numCache>
            </c:numRef>
          </c:xVal>
          <c:yVal>
            <c:numRef>
              <c:f>Sheet1!$AC$122:$AC$153</c:f>
              <c:numCache>
                <c:formatCode>General</c:formatCode>
                <c:ptCount val="32"/>
                <c:pt idx="0">
                  <c:v>0.37037037037037035</c:v>
                </c:pt>
                <c:pt idx="1">
                  <c:v>0.17142857142857143</c:v>
                </c:pt>
                <c:pt idx="2">
                  <c:v>0.21052631578947367</c:v>
                </c:pt>
                <c:pt idx="3">
                  <c:v>0.35820895522388058</c:v>
                </c:pt>
                <c:pt idx="4">
                  <c:v>0.59523809523809523</c:v>
                </c:pt>
                <c:pt idx="5">
                  <c:v>0.14285714285714285</c:v>
                </c:pt>
                <c:pt idx="6">
                  <c:v>0.24</c:v>
                </c:pt>
                <c:pt idx="7">
                  <c:v>0.77777777777777779</c:v>
                </c:pt>
                <c:pt idx="8">
                  <c:v>3.4482758620689655E-2</c:v>
                </c:pt>
                <c:pt idx="9">
                  <c:v>0.54545454545454541</c:v>
                </c:pt>
                <c:pt idx="10">
                  <c:v>7.1428571428571425E-2</c:v>
                </c:pt>
                <c:pt idx="11">
                  <c:v>0.17777777777777778</c:v>
                </c:pt>
                <c:pt idx="12">
                  <c:v>0.23809523809523808</c:v>
                </c:pt>
                <c:pt idx="13">
                  <c:v>0.17142857142857143</c:v>
                </c:pt>
                <c:pt idx="14">
                  <c:v>0.35</c:v>
                </c:pt>
                <c:pt idx="15">
                  <c:v>0.15384615384615385</c:v>
                </c:pt>
                <c:pt idx="16">
                  <c:v>0.25806451612903225</c:v>
                </c:pt>
                <c:pt idx="17">
                  <c:v>3.3703703703703702</c:v>
                </c:pt>
                <c:pt idx="18">
                  <c:v>0.37037037037037035</c:v>
                </c:pt>
                <c:pt idx="19">
                  <c:v>0.21428571428571427</c:v>
                </c:pt>
                <c:pt idx="20">
                  <c:v>0.05</c:v>
                </c:pt>
                <c:pt idx="21">
                  <c:v>0</c:v>
                </c:pt>
                <c:pt idx="22">
                  <c:v>3.7037037037037035E-2</c:v>
                </c:pt>
                <c:pt idx="23">
                  <c:v>3.2258064516129031E-2</c:v>
                </c:pt>
                <c:pt idx="24">
                  <c:v>0.72549019607843135</c:v>
                </c:pt>
                <c:pt idx="25">
                  <c:v>0</c:v>
                </c:pt>
                <c:pt idx="26">
                  <c:v>2.9411764705882353E-2</c:v>
                </c:pt>
                <c:pt idx="27">
                  <c:v>2.1739130434782608E-2</c:v>
                </c:pt>
                <c:pt idx="28">
                  <c:v>1.5873015873015872E-2</c:v>
                </c:pt>
                <c:pt idx="29">
                  <c:v>1.8181818181818181E-2</c:v>
                </c:pt>
                <c:pt idx="30">
                  <c:v>0</c:v>
                </c:pt>
                <c:pt idx="3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22E-4D7E-A5A6-56B520E98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657512"/>
        <c:axId val="723661776"/>
      </c:scatterChart>
      <c:valAx>
        <c:axId val="723657512"/>
        <c:scaling>
          <c:orientation val="minMax"/>
          <c:max val="2023"/>
          <c:min val="19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661776"/>
        <c:crosses val="autoZero"/>
        <c:crossBetween val="midCat"/>
        <c:majorUnit val="5"/>
      </c:valAx>
      <c:valAx>
        <c:axId val="7236617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657512"/>
        <c:crosses val="autoZero"/>
        <c:crossBetween val="midCat"/>
      </c:valAx>
      <c:spPr>
        <a:solidFill>
          <a:schemeClr val="bg1"/>
        </a:solidFill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42010383722764E-2"/>
          <c:y val="4.0952299860085757E-2"/>
          <c:w val="0.89612907455881541"/>
          <c:h val="0.8372916134498479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Sheet1!$AW$83</c:f>
              <c:strCache>
                <c:ptCount val="1"/>
                <c:pt idx="0">
                  <c:v>Casting Injuries</c:v>
                </c:pt>
              </c:strCache>
            </c:strRef>
          </c:tx>
          <c:spPr>
            <a:ln w="12700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30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Sheet1!$AV$84:$AV$116</c:f>
              <c:numCache>
                <c:formatCode>General</c:formatCod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</c:numCache>
            </c:numRef>
          </c:xVal>
          <c:yVal>
            <c:numRef>
              <c:f>Sheet1!$AW$84:$AW$116</c:f>
              <c:numCache>
                <c:formatCode>General</c:formatCode>
                <c:ptCount val="33"/>
                <c:pt idx="0">
                  <c:v>20</c:v>
                </c:pt>
                <c:pt idx="1">
                  <c:v>15</c:v>
                </c:pt>
                <c:pt idx="2">
                  <c:v>4</c:v>
                </c:pt>
                <c:pt idx="3">
                  <c:v>7</c:v>
                </c:pt>
                <c:pt idx="4">
                  <c:v>9</c:v>
                </c:pt>
                <c:pt idx="5">
                  <c:v>12</c:v>
                </c:pt>
                <c:pt idx="6">
                  <c:v>9</c:v>
                </c:pt>
                <c:pt idx="7">
                  <c:v>16</c:v>
                </c:pt>
                <c:pt idx="8">
                  <c:v>27</c:v>
                </c:pt>
                <c:pt idx="9">
                  <c:v>18</c:v>
                </c:pt>
                <c:pt idx="10">
                  <c:v>20</c:v>
                </c:pt>
                <c:pt idx="11">
                  <c:v>19</c:v>
                </c:pt>
                <c:pt idx="12">
                  <c:v>17</c:v>
                </c:pt>
                <c:pt idx="13">
                  <c:v>10</c:v>
                </c:pt>
                <c:pt idx="14">
                  <c:v>6</c:v>
                </c:pt>
                <c:pt idx="15">
                  <c:v>8</c:v>
                </c:pt>
                <c:pt idx="16">
                  <c:v>15</c:v>
                </c:pt>
                <c:pt idx="17">
                  <c:v>20</c:v>
                </c:pt>
                <c:pt idx="18">
                  <c:v>13</c:v>
                </c:pt>
                <c:pt idx="19">
                  <c:v>15</c:v>
                </c:pt>
                <c:pt idx="20">
                  <c:v>6</c:v>
                </c:pt>
                <c:pt idx="21">
                  <c:v>4</c:v>
                </c:pt>
                <c:pt idx="22">
                  <c:v>0</c:v>
                </c:pt>
                <c:pt idx="23">
                  <c:v>6</c:v>
                </c:pt>
                <c:pt idx="24">
                  <c:v>2</c:v>
                </c:pt>
                <c:pt idx="25">
                  <c:v>14</c:v>
                </c:pt>
                <c:pt idx="26">
                  <c:v>1</c:v>
                </c:pt>
                <c:pt idx="27">
                  <c:v>16</c:v>
                </c:pt>
                <c:pt idx="28">
                  <c:v>8</c:v>
                </c:pt>
                <c:pt idx="29">
                  <c:v>3</c:v>
                </c:pt>
                <c:pt idx="30">
                  <c:v>8</c:v>
                </c:pt>
                <c:pt idx="31">
                  <c:v>10</c:v>
                </c:pt>
                <c:pt idx="32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5C9-426B-AE8F-BAA37701A7E7}"/>
            </c:ext>
          </c:extLst>
        </c:ser>
        <c:ser>
          <c:idx val="1"/>
          <c:order val="1"/>
          <c:tx>
            <c:strRef>
              <c:f>Sheet1!$AX$83</c:f>
              <c:strCache>
                <c:ptCount val="1"/>
                <c:pt idx="0">
                  <c:v>Casting Incidents</c:v>
                </c:pt>
              </c:strCache>
            </c:strRef>
          </c:tx>
          <c:spPr>
            <a:ln w="127000" cap="rnd">
              <a:solidFill>
                <a:srgbClr val="8BC641"/>
              </a:solidFill>
              <a:round/>
            </a:ln>
            <a:effectLst/>
          </c:spPr>
          <c:marker>
            <c:symbol val="diamond"/>
            <c:size val="30"/>
            <c:spPr>
              <a:solidFill>
                <a:srgbClr val="8BC64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Sheet1!$AV$84:$AV$116</c:f>
              <c:numCache>
                <c:formatCode>General</c:formatCod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</c:numCache>
            </c:numRef>
          </c:xVal>
          <c:yVal>
            <c:numRef>
              <c:f>Sheet1!$AX$84:$AX$116</c:f>
              <c:numCache>
                <c:formatCode>General</c:formatCode>
                <c:ptCount val="33"/>
                <c:pt idx="0">
                  <c:v>55</c:v>
                </c:pt>
                <c:pt idx="1">
                  <c:v>28</c:v>
                </c:pt>
                <c:pt idx="2">
                  <c:v>29</c:v>
                </c:pt>
                <c:pt idx="3">
                  <c:v>19</c:v>
                </c:pt>
                <c:pt idx="4">
                  <c:v>22</c:v>
                </c:pt>
                <c:pt idx="5">
                  <c:v>29</c:v>
                </c:pt>
                <c:pt idx="6">
                  <c:v>21</c:v>
                </c:pt>
                <c:pt idx="7">
                  <c:v>17</c:v>
                </c:pt>
                <c:pt idx="8">
                  <c:v>19</c:v>
                </c:pt>
                <c:pt idx="9">
                  <c:v>22</c:v>
                </c:pt>
                <c:pt idx="10">
                  <c:v>44</c:v>
                </c:pt>
                <c:pt idx="11">
                  <c:v>30</c:v>
                </c:pt>
                <c:pt idx="12">
                  <c:v>38</c:v>
                </c:pt>
                <c:pt idx="13">
                  <c:v>57</c:v>
                </c:pt>
                <c:pt idx="14">
                  <c:v>44</c:v>
                </c:pt>
                <c:pt idx="15">
                  <c:v>58</c:v>
                </c:pt>
                <c:pt idx="16">
                  <c:v>36</c:v>
                </c:pt>
                <c:pt idx="17">
                  <c:v>45</c:v>
                </c:pt>
                <c:pt idx="18">
                  <c:v>23</c:v>
                </c:pt>
                <c:pt idx="19">
                  <c:v>20</c:v>
                </c:pt>
                <c:pt idx="20">
                  <c:v>30</c:v>
                </c:pt>
                <c:pt idx="21">
                  <c:v>24</c:v>
                </c:pt>
                <c:pt idx="22">
                  <c:v>32</c:v>
                </c:pt>
                <c:pt idx="23">
                  <c:v>31</c:v>
                </c:pt>
                <c:pt idx="24">
                  <c:v>76</c:v>
                </c:pt>
                <c:pt idx="25">
                  <c:v>116</c:v>
                </c:pt>
                <c:pt idx="26">
                  <c:v>75</c:v>
                </c:pt>
                <c:pt idx="27">
                  <c:v>71</c:v>
                </c:pt>
                <c:pt idx="28">
                  <c:v>62</c:v>
                </c:pt>
                <c:pt idx="29">
                  <c:v>66</c:v>
                </c:pt>
                <c:pt idx="30">
                  <c:v>59</c:v>
                </c:pt>
                <c:pt idx="31">
                  <c:v>93</c:v>
                </c:pt>
                <c:pt idx="32">
                  <c:v>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5C9-426B-AE8F-BAA37701A7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2909760"/>
        <c:axId val="712910088"/>
      </c:scatterChart>
      <c:valAx>
        <c:axId val="712909760"/>
        <c:scaling>
          <c:orientation val="minMax"/>
          <c:max val="2023"/>
          <c:min val="19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910088"/>
        <c:crosses val="autoZero"/>
        <c:crossBetween val="midCat"/>
      </c:valAx>
      <c:valAx>
        <c:axId val="712910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9097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5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6.8243253448295196E-2"/>
          <c:y val="4.8393310774888641E-2"/>
          <c:w val="0.23369468916585015"/>
          <c:h val="0.1544370202260246"/>
        </c:manualLayout>
      </c:layout>
      <c:overlay val="0"/>
      <c:spPr>
        <a:solidFill>
          <a:schemeClr val="bg1">
            <a:lumMod val="8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54223213491732E-2"/>
          <c:y val="4.8158676856569396E-2"/>
          <c:w val="0.90082010436135462"/>
          <c:h val="0.785433746333178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Sheet1!$AW$121</c:f>
              <c:strCache>
                <c:ptCount val="1"/>
                <c:pt idx="0">
                  <c:v>Casting Injuries /  Incident</c:v>
                </c:pt>
              </c:strCache>
            </c:strRef>
          </c:tx>
          <c:spPr>
            <a:ln w="12700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30"/>
            <c:spPr>
              <a:solidFill>
                <a:srgbClr val="FF0000"/>
              </a:solidFill>
              <a:ln w="31750">
                <a:solidFill>
                  <a:schemeClr val="accent1"/>
                </a:solidFill>
              </a:ln>
              <a:effectLst/>
            </c:spPr>
          </c:marker>
          <c:trendline>
            <c:spPr>
              <a:ln w="127000" cap="rnd">
                <a:solidFill>
                  <a:schemeClr val="tx1"/>
                </a:solidFill>
                <a:prstDash val="sysDash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8.0989989919388258E-2"/>
                  <c:y val="-0.1449710514126910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54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Sheet1!$AV$122:$AV$154</c:f>
              <c:numCache>
                <c:formatCode>General</c:formatCod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</c:numCache>
            </c:numRef>
          </c:xVal>
          <c:yVal>
            <c:numRef>
              <c:f>Sheet1!$AW$122:$AW$154</c:f>
              <c:numCache>
                <c:formatCode>General</c:formatCode>
                <c:ptCount val="33"/>
                <c:pt idx="0">
                  <c:v>0.36363636363636365</c:v>
                </c:pt>
                <c:pt idx="1">
                  <c:v>0.5357142857142857</c:v>
                </c:pt>
                <c:pt idx="2">
                  <c:v>0.13793103448275862</c:v>
                </c:pt>
                <c:pt idx="3">
                  <c:v>0.36842105263157893</c:v>
                </c:pt>
                <c:pt idx="4">
                  <c:v>0.40909090909090912</c:v>
                </c:pt>
                <c:pt idx="5">
                  <c:v>0.41379310344827586</c:v>
                </c:pt>
                <c:pt idx="6">
                  <c:v>0.42857142857142855</c:v>
                </c:pt>
                <c:pt idx="7">
                  <c:v>0.94117647058823528</c:v>
                </c:pt>
                <c:pt idx="8">
                  <c:v>1.4210526315789473</c:v>
                </c:pt>
                <c:pt idx="9">
                  <c:v>0.81818181818181823</c:v>
                </c:pt>
                <c:pt idx="10">
                  <c:v>0.45454545454545453</c:v>
                </c:pt>
                <c:pt idx="11">
                  <c:v>0.6333333333333333</c:v>
                </c:pt>
                <c:pt idx="12">
                  <c:v>0.44736842105263158</c:v>
                </c:pt>
                <c:pt idx="13">
                  <c:v>0.17543859649122806</c:v>
                </c:pt>
                <c:pt idx="14">
                  <c:v>0.13636363636363635</c:v>
                </c:pt>
                <c:pt idx="15">
                  <c:v>0.13793103448275862</c:v>
                </c:pt>
                <c:pt idx="16">
                  <c:v>0.41666666666666669</c:v>
                </c:pt>
                <c:pt idx="17">
                  <c:v>0.44444444444444442</c:v>
                </c:pt>
                <c:pt idx="18">
                  <c:v>0.56521739130434778</c:v>
                </c:pt>
                <c:pt idx="19">
                  <c:v>0.75</c:v>
                </c:pt>
                <c:pt idx="20">
                  <c:v>0.2</c:v>
                </c:pt>
                <c:pt idx="21">
                  <c:v>0.16666666666666666</c:v>
                </c:pt>
                <c:pt idx="22">
                  <c:v>0</c:v>
                </c:pt>
                <c:pt idx="23">
                  <c:v>0.19354838709677419</c:v>
                </c:pt>
                <c:pt idx="24">
                  <c:v>2.6315789473684209E-2</c:v>
                </c:pt>
                <c:pt idx="25">
                  <c:v>0.1206896551724138</c:v>
                </c:pt>
                <c:pt idx="26">
                  <c:v>1.3333333333333334E-2</c:v>
                </c:pt>
                <c:pt idx="27">
                  <c:v>0.22535211267605634</c:v>
                </c:pt>
                <c:pt idx="28">
                  <c:v>0.13114754098360656</c:v>
                </c:pt>
                <c:pt idx="29" formatCode="0.000">
                  <c:v>4.7619047619047616E-2</c:v>
                </c:pt>
                <c:pt idx="30" formatCode="0.000">
                  <c:v>0.13559322033898305</c:v>
                </c:pt>
                <c:pt idx="31">
                  <c:v>0.108</c:v>
                </c:pt>
                <c:pt idx="32">
                  <c:v>7.9365079365079361E-2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C02-4D9E-BCFF-2C7E842C8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652264"/>
        <c:axId val="723657184"/>
      </c:scatterChart>
      <c:valAx>
        <c:axId val="723652264"/>
        <c:scaling>
          <c:orientation val="minMax"/>
          <c:max val="2023"/>
          <c:min val="19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657184"/>
        <c:crosses val="autoZero"/>
        <c:crossBetween val="midCat"/>
        <c:majorUnit val="5"/>
        <c:minorUnit val="5"/>
      </c:valAx>
      <c:valAx>
        <c:axId val="72365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652264"/>
        <c:crosses val="autoZero"/>
        <c:crossBetween val="midCat"/>
        <c:majorUnit val="0.2"/>
      </c:valAx>
      <c:spPr>
        <a:solidFill>
          <a:schemeClr val="bg1"/>
        </a:solidFill>
        <a:ln w="381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723259559802151E-2"/>
          <c:y val="6.8368634503269601E-3"/>
          <c:w val="0.97302635394761972"/>
          <c:h val="0.8612666079767686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Sheet1!$H$83</c:f>
              <c:strCache>
                <c:ptCount val="1"/>
                <c:pt idx="0">
                  <c:v>Transfer Injuries</c:v>
                </c:pt>
              </c:strCache>
            </c:strRef>
          </c:tx>
          <c:spPr>
            <a:ln w="12700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30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Sheet1!$G$84:$G$117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</c:numCache>
            </c:numRef>
          </c:xVal>
          <c:yVal>
            <c:numRef>
              <c:f>Sheet1!$H$84:$H$117</c:f>
              <c:numCache>
                <c:formatCode>General</c:formatCode>
                <c:ptCount val="34"/>
                <c:pt idx="0">
                  <c:v>3</c:v>
                </c:pt>
                <c:pt idx="1">
                  <c:v>8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13</c:v>
                </c:pt>
                <c:pt idx="6">
                  <c:v>13</c:v>
                </c:pt>
                <c:pt idx="7">
                  <c:v>4</c:v>
                </c:pt>
                <c:pt idx="8">
                  <c:v>6</c:v>
                </c:pt>
                <c:pt idx="9">
                  <c:v>9</c:v>
                </c:pt>
                <c:pt idx="10">
                  <c:v>12</c:v>
                </c:pt>
                <c:pt idx="11">
                  <c:v>17</c:v>
                </c:pt>
                <c:pt idx="12">
                  <c:v>34</c:v>
                </c:pt>
                <c:pt idx="13">
                  <c:v>22</c:v>
                </c:pt>
                <c:pt idx="14">
                  <c:v>4</c:v>
                </c:pt>
                <c:pt idx="15">
                  <c:v>18</c:v>
                </c:pt>
                <c:pt idx="16">
                  <c:v>13</c:v>
                </c:pt>
                <c:pt idx="17">
                  <c:v>10</c:v>
                </c:pt>
                <c:pt idx="18">
                  <c:v>16</c:v>
                </c:pt>
                <c:pt idx="19">
                  <c:v>8</c:v>
                </c:pt>
                <c:pt idx="20">
                  <c:v>2</c:v>
                </c:pt>
                <c:pt idx="21">
                  <c:v>2</c:v>
                </c:pt>
                <c:pt idx="22">
                  <c:v>0</c:v>
                </c:pt>
                <c:pt idx="23">
                  <c:v>7</c:v>
                </c:pt>
                <c:pt idx="24">
                  <c:v>3</c:v>
                </c:pt>
                <c:pt idx="25">
                  <c:v>0</c:v>
                </c:pt>
                <c:pt idx="26">
                  <c:v>3</c:v>
                </c:pt>
                <c:pt idx="27">
                  <c:v>8</c:v>
                </c:pt>
                <c:pt idx="28">
                  <c:v>4</c:v>
                </c:pt>
                <c:pt idx="29">
                  <c:v>3</c:v>
                </c:pt>
                <c:pt idx="30">
                  <c:v>2</c:v>
                </c:pt>
                <c:pt idx="31">
                  <c:v>3</c:v>
                </c:pt>
                <c:pt idx="32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8D-447A-9B5D-657F4AE18D9B}"/>
            </c:ext>
          </c:extLst>
        </c:ser>
        <c:ser>
          <c:idx val="1"/>
          <c:order val="1"/>
          <c:tx>
            <c:strRef>
              <c:f>Sheet1!$I$83</c:f>
              <c:strCache>
                <c:ptCount val="1"/>
                <c:pt idx="0">
                  <c:v>Transfer Incidents</c:v>
                </c:pt>
              </c:strCache>
            </c:strRef>
          </c:tx>
          <c:spPr>
            <a:ln w="127000" cap="rnd">
              <a:solidFill>
                <a:srgbClr val="8BC641"/>
              </a:solidFill>
              <a:round/>
            </a:ln>
            <a:effectLst/>
          </c:spPr>
          <c:marker>
            <c:symbol val="diamond"/>
            <c:size val="30"/>
            <c:spPr>
              <a:solidFill>
                <a:srgbClr val="8BC64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Sheet1!$G$84:$G$117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</c:numCache>
            </c:numRef>
          </c:xVal>
          <c:yVal>
            <c:numRef>
              <c:f>Sheet1!$I$84:$I$116</c:f>
              <c:numCache>
                <c:formatCode>General</c:formatCode>
                <c:ptCount val="33"/>
                <c:pt idx="0">
                  <c:v>13</c:v>
                </c:pt>
                <c:pt idx="1">
                  <c:v>8</c:v>
                </c:pt>
                <c:pt idx="2">
                  <c:v>11</c:v>
                </c:pt>
                <c:pt idx="3">
                  <c:v>16</c:v>
                </c:pt>
                <c:pt idx="4">
                  <c:v>8</c:v>
                </c:pt>
                <c:pt idx="5">
                  <c:v>15</c:v>
                </c:pt>
                <c:pt idx="6">
                  <c:v>14</c:v>
                </c:pt>
                <c:pt idx="7">
                  <c:v>17</c:v>
                </c:pt>
                <c:pt idx="8">
                  <c:v>11</c:v>
                </c:pt>
                <c:pt idx="9">
                  <c:v>18</c:v>
                </c:pt>
                <c:pt idx="10">
                  <c:v>36</c:v>
                </c:pt>
                <c:pt idx="11">
                  <c:v>45</c:v>
                </c:pt>
                <c:pt idx="12">
                  <c:v>60</c:v>
                </c:pt>
                <c:pt idx="13">
                  <c:v>48</c:v>
                </c:pt>
                <c:pt idx="14">
                  <c:v>34</c:v>
                </c:pt>
                <c:pt idx="15">
                  <c:v>50</c:v>
                </c:pt>
                <c:pt idx="16">
                  <c:v>36</c:v>
                </c:pt>
                <c:pt idx="17">
                  <c:v>23</c:v>
                </c:pt>
                <c:pt idx="18">
                  <c:v>20</c:v>
                </c:pt>
                <c:pt idx="19">
                  <c:v>18</c:v>
                </c:pt>
                <c:pt idx="20">
                  <c:v>20</c:v>
                </c:pt>
                <c:pt idx="21">
                  <c:v>3</c:v>
                </c:pt>
                <c:pt idx="22">
                  <c:v>5</c:v>
                </c:pt>
                <c:pt idx="23">
                  <c:v>27</c:v>
                </c:pt>
                <c:pt idx="24">
                  <c:v>20</c:v>
                </c:pt>
                <c:pt idx="25">
                  <c:v>18</c:v>
                </c:pt>
                <c:pt idx="26">
                  <c:v>23</c:v>
                </c:pt>
                <c:pt idx="27">
                  <c:v>40</c:v>
                </c:pt>
                <c:pt idx="28">
                  <c:v>23</c:v>
                </c:pt>
                <c:pt idx="29">
                  <c:v>19</c:v>
                </c:pt>
                <c:pt idx="30">
                  <c:v>22</c:v>
                </c:pt>
                <c:pt idx="31">
                  <c:v>21</c:v>
                </c:pt>
                <c:pt idx="32">
                  <c:v>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A8D-447A-9B5D-657F4AE18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890504"/>
        <c:axId val="723888208"/>
      </c:scatterChart>
      <c:valAx>
        <c:axId val="723890504"/>
        <c:scaling>
          <c:orientation val="minMax"/>
          <c:max val="2023"/>
          <c:min val="19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888208"/>
        <c:crosses val="autoZero"/>
        <c:crossBetween val="midCat"/>
      </c:valAx>
      <c:valAx>
        <c:axId val="72388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8905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344058072834212E-2"/>
          <c:y val="5.4845846886014772E-2"/>
          <c:w val="0.2821801919639218"/>
          <c:h val="0.18279433033893158"/>
        </c:manualLayout>
      </c:layout>
      <c:overlay val="0"/>
      <c:spPr>
        <a:solidFill>
          <a:schemeClr val="bg1">
            <a:lumMod val="8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404991205407117E-2"/>
          <c:y val="1.5356652784660562E-2"/>
          <c:w val="0.87628224126534282"/>
          <c:h val="0.8314387480789048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Sheet1!$H$121</c:f>
              <c:strCache>
                <c:ptCount val="1"/>
                <c:pt idx="0">
                  <c:v>Transfer Injuries / Incident</c:v>
                </c:pt>
              </c:strCache>
            </c:strRef>
          </c:tx>
          <c:spPr>
            <a:ln w="12700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30"/>
            <c:spPr>
              <a:solidFill>
                <a:srgbClr val="FF0000"/>
              </a:solidFill>
              <a:ln w="38100">
                <a:solidFill>
                  <a:schemeClr val="tx1"/>
                </a:solidFill>
              </a:ln>
              <a:effectLst/>
            </c:spPr>
          </c:marker>
          <c:trendline>
            <c:spPr>
              <a:ln w="127000" cap="rnd">
                <a:gradFill>
                  <a:gsLst>
                    <a:gs pos="0">
                      <a:schemeClr val="tx1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ash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3.70331503275627E-2"/>
                  <c:y val="-0.1175992254160614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54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Sheet1!$G$122:$G$154</c:f>
              <c:numCache>
                <c:formatCode>General</c:formatCod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</c:numCache>
            </c:numRef>
          </c:xVal>
          <c:yVal>
            <c:numRef>
              <c:f>Sheet1!$H$122:$H$154</c:f>
              <c:numCache>
                <c:formatCode>General</c:formatCode>
                <c:ptCount val="33"/>
                <c:pt idx="0">
                  <c:v>0.23076923076923078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0.375</c:v>
                </c:pt>
                <c:pt idx="5">
                  <c:v>0.8666666666666667</c:v>
                </c:pt>
                <c:pt idx="6">
                  <c:v>0.9285714285714286</c:v>
                </c:pt>
                <c:pt idx="7">
                  <c:v>0.23529411764705882</c:v>
                </c:pt>
                <c:pt idx="8">
                  <c:v>0.54545454545454541</c:v>
                </c:pt>
                <c:pt idx="9">
                  <c:v>0.5</c:v>
                </c:pt>
                <c:pt idx="10">
                  <c:v>0.33333333333333331</c:v>
                </c:pt>
                <c:pt idx="11">
                  <c:v>0.37777777777777777</c:v>
                </c:pt>
                <c:pt idx="12">
                  <c:v>0.56666666666666665</c:v>
                </c:pt>
                <c:pt idx="13">
                  <c:v>0.45833333333333331</c:v>
                </c:pt>
                <c:pt idx="14">
                  <c:v>0.11764705882352941</c:v>
                </c:pt>
                <c:pt idx="15">
                  <c:v>0.36</c:v>
                </c:pt>
                <c:pt idx="16">
                  <c:v>0.3611111111111111</c:v>
                </c:pt>
                <c:pt idx="17">
                  <c:v>0.43478260869565216</c:v>
                </c:pt>
                <c:pt idx="18">
                  <c:v>0.8</c:v>
                </c:pt>
                <c:pt idx="19">
                  <c:v>0.44444444444444442</c:v>
                </c:pt>
                <c:pt idx="20">
                  <c:v>0.1</c:v>
                </c:pt>
                <c:pt idx="21">
                  <c:v>0.66666666666666663</c:v>
                </c:pt>
                <c:pt idx="22">
                  <c:v>0</c:v>
                </c:pt>
                <c:pt idx="23">
                  <c:v>0.25925925925925924</c:v>
                </c:pt>
                <c:pt idx="24">
                  <c:v>0.15</c:v>
                </c:pt>
                <c:pt idx="25">
                  <c:v>0</c:v>
                </c:pt>
                <c:pt idx="26">
                  <c:v>0.13043478260869565</c:v>
                </c:pt>
                <c:pt idx="27">
                  <c:v>0.2</c:v>
                </c:pt>
                <c:pt idx="28">
                  <c:v>0.17391304347826086</c:v>
                </c:pt>
                <c:pt idx="29" formatCode="0.000">
                  <c:v>0.15789473684210525</c:v>
                </c:pt>
                <c:pt idx="30">
                  <c:v>9.0909090909090912E-2</c:v>
                </c:pt>
                <c:pt idx="31">
                  <c:v>0.14285714285714285</c:v>
                </c:pt>
                <c:pt idx="32">
                  <c:v>0.23809523809523808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48E-4FCC-A8C3-E58EFF995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9493040"/>
        <c:axId val="359484512"/>
      </c:scatterChart>
      <c:valAx>
        <c:axId val="359493040"/>
        <c:scaling>
          <c:orientation val="minMax"/>
          <c:max val="2023"/>
          <c:min val="19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484512"/>
        <c:crosses val="autoZero"/>
        <c:crossBetween val="midCat"/>
        <c:majorUnit val="5"/>
        <c:minorUnit val="5"/>
      </c:valAx>
      <c:valAx>
        <c:axId val="3594845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493040"/>
        <c:crosses val="autoZero"/>
        <c:crossBetween val="midCat"/>
        <c:majorUnit val="0.1"/>
      </c:valAx>
      <c:spPr>
        <a:solidFill>
          <a:schemeClr val="bg1"/>
        </a:solidFill>
        <a:ln w="381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2744566604389129"/>
          <c:y val="1.4311735623211034E-2"/>
          <c:w val="0.34855437042048015"/>
          <c:h val="0.8593026281550872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Sheet1!$Z$189:$Z$195</c:f>
              <c:strCache>
                <c:ptCount val="7"/>
                <c:pt idx="0">
                  <c:v>Sow Casting - Wet / Cracked / Rusty Molds</c:v>
                </c:pt>
                <c:pt idx="1">
                  <c:v>DC Cast Start - Excessive Curl/Hang-up/Bleed-out</c:v>
                </c:pt>
                <c:pt idx="2">
                  <c:v>End of DC Cast &amp; Aborts - Wet / Rusty Drain Pan</c:v>
                </c:pt>
                <c:pt idx="3">
                  <c:v>Equipment Failure / Maint. Issue / Set-up</c:v>
                </c:pt>
                <c:pt idx="4">
                  <c:v>Wet Refractory or Equipment</c:v>
                </c:pt>
                <c:pt idx="5">
                  <c:v>DC Cast Start - Wet / Rusty Bottom Block</c:v>
                </c:pt>
                <c:pt idx="6">
                  <c:v>Ingot Head Under Water</c:v>
                </c:pt>
              </c:strCache>
            </c:strRef>
          </c:cat>
          <c:val>
            <c:numRef>
              <c:f>Sheet1!$AA$189:$AA$195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0-533C-4BEB-BB7B-BE6EED2D6D2E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Sheet1!$Z$189:$Z$195</c:f>
              <c:strCache>
                <c:ptCount val="7"/>
                <c:pt idx="0">
                  <c:v>Sow Casting - Wet / Cracked / Rusty Molds</c:v>
                </c:pt>
                <c:pt idx="1">
                  <c:v>DC Cast Start - Excessive Curl/Hang-up/Bleed-out</c:v>
                </c:pt>
                <c:pt idx="2">
                  <c:v>End of DC Cast &amp; Aborts - Wet / Rusty Drain Pan</c:v>
                </c:pt>
                <c:pt idx="3">
                  <c:v>Equipment Failure / Maint. Issue / Set-up</c:v>
                </c:pt>
                <c:pt idx="4">
                  <c:v>Wet Refractory or Equipment</c:v>
                </c:pt>
                <c:pt idx="5">
                  <c:v>DC Cast Start - Wet / Rusty Bottom Block</c:v>
                </c:pt>
                <c:pt idx="6">
                  <c:v>Ingot Head Under Water</c:v>
                </c:pt>
              </c:strCache>
            </c:strRef>
          </c:cat>
          <c:val>
            <c:numRef>
              <c:f>Sheet1!$AB$189:$AB$195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533C-4BEB-BB7B-BE6EED2D6D2E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Sheet1!$Z$189:$Z$195</c:f>
              <c:strCache>
                <c:ptCount val="7"/>
                <c:pt idx="0">
                  <c:v>Sow Casting - Wet / Cracked / Rusty Molds</c:v>
                </c:pt>
                <c:pt idx="1">
                  <c:v>DC Cast Start - Excessive Curl/Hang-up/Bleed-out</c:v>
                </c:pt>
                <c:pt idx="2">
                  <c:v>End of DC Cast &amp; Aborts - Wet / Rusty Drain Pan</c:v>
                </c:pt>
                <c:pt idx="3">
                  <c:v>Equipment Failure / Maint. Issue / Set-up</c:v>
                </c:pt>
                <c:pt idx="4">
                  <c:v>Wet Refractory or Equipment</c:v>
                </c:pt>
                <c:pt idx="5">
                  <c:v>DC Cast Start - Wet / Rusty Bottom Block</c:v>
                </c:pt>
                <c:pt idx="6">
                  <c:v>Ingot Head Under Water</c:v>
                </c:pt>
              </c:strCache>
            </c:strRef>
          </c:cat>
          <c:val>
            <c:numRef>
              <c:f>Sheet1!$AC$189:$AC$195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533C-4BEB-BB7B-BE6EED2D6D2E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Sheet1!$Z$189:$Z$195</c:f>
              <c:strCache>
                <c:ptCount val="7"/>
                <c:pt idx="0">
                  <c:v>Sow Casting - Wet / Cracked / Rusty Molds</c:v>
                </c:pt>
                <c:pt idx="1">
                  <c:v>DC Cast Start - Excessive Curl/Hang-up/Bleed-out</c:v>
                </c:pt>
                <c:pt idx="2">
                  <c:v>End of DC Cast &amp; Aborts - Wet / Rusty Drain Pan</c:v>
                </c:pt>
                <c:pt idx="3">
                  <c:v>Equipment Failure / Maint. Issue / Set-up</c:v>
                </c:pt>
                <c:pt idx="4">
                  <c:v>Wet Refractory or Equipment</c:v>
                </c:pt>
                <c:pt idx="5">
                  <c:v>DC Cast Start - Wet / Rusty Bottom Block</c:v>
                </c:pt>
                <c:pt idx="6">
                  <c:v>Ingot Head Under Water</c:v>
                </c:pt>
              </c:strCache>
            </c:strRef>
          </c:cat>
          <c:val>
            <c:numRef>
              <c:f>Sheet1!$AD$189:$AD$195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3-533C-4BEB-BB7B-BE6EED2D6D2E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Sheet1!$Z$189:$Z$195</c:f>
              <c:strCache>
                <c:ptCount val="7"/>
                <c:pt idx="0">
                  <c:v>Sow Casting - Wet / Cracked / Rusty Molds</c:v>
                </c:pt>
                <c:pt idx="1">
                  <c:v>DC Cast Start - Excessive Curl/Hang-up/Bleed-out</c:v>
                </c:pt>
                <c:pt idx="2">
                  <c:v>End of DC Cast &amp; Aborts - Wet / Rusty Drain Pan</c:v>
                </c:pt>
                <c:pt idx="3">
                  <c:v>Equipment Failure / Maint. Issue / Set-up</c:v>
                </c:pt>
                <c:pt idx="4">
                  <c:v>Wet Refractory or Equipment</c:v>
                </c:pt>
                <c:pt idx="5">
                  <c:v>DC Cast Start - Wet / Rusty Bottom Block</c:v>
                </c:pt>
                <c:pt idx="6">
                  <c:v>Ingot Head Under Water</c:v>
                </c:pt>
              </c:strCache>
            </c:strRef>
          </c:cat>
          <c:val>
            <c:numRef>
              <c:f>Sheet1!$AE$189:$AE$195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4-533C-4BEB-BB7B-BE6EED2D6D2E}"/>
            </c:ext>
          </c:extLst>
        </c:ser>
        <c:ser>
          <c:idx val="5"/>
          <c:order val="5"/>
          <c:spPr>
            <a:solidFill>
              <a:srgbClr val="8BC6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Sheet1!$Z$189:$Z$195</c:f>
              <c:strCache>
                <c:ptCount val="7"/>
                <c:pt idx="0">
                  <c:v>Sow Casting - Wet / Cracked / Rusty Molds</c:v>
                </c:pt>
                <c:pt idx="1">
                  <c:v>DC Cast Start - Excessive Curl/Hang-up/Bleed-out</c:v>
                </c:pt>
                <c:pt idx="2">
                  <c:v>End of DC Cast &amp; Aborts - Wet / Rusty Drain Pan</c:v>
                </c:pt>
                <c:pt idx="3">
                  <c:v>Equipment Failure / Maint. Issue / Set-up</c:v>
                </c:pt>
                <c:pt idx="4">
                  <c:v>Wet Refractory or Equipment</c:v>
                </c:pt>
                <c:pt idx="5">
                  <c:v>DC Cast Start - Wet / Rusty Bottom Block</c:v>
                </c:pt>
                <c:pt idx="6">
                  <c:v>Ingot Head Under Water</c:v>
                </c:pt>
              </c:strCache>
            </c:strRef>
          </c:cat>
          <c:val>
            <c:numRef>
              <c:f>Sheet1!$AF$189:$AF$195</c:f>
              <c:numCache>
                <c:formatCode>General</c:formatCode>
                <c:ptCount val="7"/>
                <c:pt idx="0">
                  <c:v>235</c:v>
                </c:pt>
                <c:pt idx="1">
                  <c:v>58</c:v>
                </c:pt>
                <c:pt idx="2">
                  <c:v>51</c:v>
                </c:pt>
                <c:pt idx="3">
                  <c:v>47</c:v>
                </c:pt>
                <c:pt idx="4">
                  <c:v>43</c:v>
                </c:pt>
                <c:pt idx="5">
                  <c:v>37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3C-4BEB-BB7B-BE6EED2D6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85215856"/>
        <c:axId val="585204816"/>
      </c:barChart>
      <c:catAx>
        <c:axId val="585215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204816"/>
        <c:crosses val="autoZero"/>
        <c:auto val="1"/>
        <c:lblAlgn val="ctr"/>
        <c:lblOffset val="100"/>
        <c:noMultiLvlLbl val="0"/>
      </c:catAx>
      <c:valAx>
        <c:axId val="585204816"/>
        <c:scaling>
          <c:orientation val="minMax"/>
          <c:max val="2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215856"/>
        <c:crosses val="autoZero"/>
        <c:crossBetween val="between"/>
        <c:majorUnit val="40"/>
      </c:valAx>
      <c:spPr>
        <a:noFill/>
        <a:ln w="25400">
          <a:solidFill>
            <a:schemeClr val="accent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0.69727</cdr:x>
      <cdr:y>0.66664</cdr:y>
    </cdr:from>
    <cdr:to>
      <cdr:x>0.9735</cdr:x>
      <cdr:y>0.73682</cdr:y>
    </cdr:to>
    <cdr:sp macro="" textlink="">
      <cdr:nvSpPr>
        <cdr:cNvPr id="2" name="Arrow: Right 1">
          <a:extLst xmlns:a="http://schemas.openxmlformats.org/drawingml/2006/main">
            <a:ext uri="{FF2B5EF4-FFF2-40B4-BE49-F238E27FC236}">
              <a16:creationId xmlns:a16="http://schemas.microsoft.com/office/drawing/2014/main" id="{D9932311-2F1B-C3B7-E44E-9C9EF31296B9}"/>
            </a:ext>
          </a:extLst>
        </cdr:cNvPr>
        <cdr:cNvSpPr/>
      </cdr:nvSpPr>
      <cdr:spPr>
        <a:xfrm xmlns:a="http://schemas.openxmlformats.org/drawingml/2006/main" rot="439279">
          <a:off x="14437283" y="6793813"/>
          <a:ext cx="5719420" cy="715228"/>
        </a:xfrm>
        <a:prstGeom xmlns:a="http://schemas.openxmlformats.org/drawingml/2006/main" prst="rightArrow">
          <a:avLst>
            <a:gd name="adj1" fmla="val 31759"/>
            <a:gd name="adj2" fmla="val 83333"/>
          </a:avLst>
        </a:prstGeom>
        <a:solidFill xmlns:a="http://schemas.openxmlformats.org/drawingml/2006/main">
          <a:srgbClr val="8BC64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3B9D8D-0F9B-AF4F-8412-8910E101FAC6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90CE25-4147-A44B-9159-F35DC7125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0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171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0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36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73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37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60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02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65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82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61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49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94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98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67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542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307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16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4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877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288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303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95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103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422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89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296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248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538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30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1119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2558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784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41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402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848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254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135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335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649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334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978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4900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165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1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067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847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07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61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28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4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Con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739FC3-69CB-294F-BB34-433112CFF5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7" y="0"/>
            <a:ext cx="24384001" cy="1371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C59D38-3CFA-4249-BBF9-5874526E26B7}"/>
              </a:ext>
            </a:extLst>
          </p:cNvPr>
          <p:cNvSpPr/>
          <p:nvPr userDrawn="1"/>
        </p:nvSpPr>
        <p:spPr>
          <a:xfrm>
            <a:off x="1830988" y="5559708"/>
            <a:ext cx="1613646" cy="134812"/>
          </a:xfrm>
          <a:prstGeom prst="rect">
            <a:avLst/>
          </a:prstGeom>
          <a:solidFill>
            <a:srgbClr val="232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382918E-2CE9-C040-9B0E-C60E81781E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0991" y="3316006"/>
            <a:ext cx="18181309" cy="1597660"/>
          </a:xfrm>
        </p:spPr>
        <p:txBody>
          <a:bodyPr>
            <a:noAutofit/>
          </a:bodyPr>
          <a:lstStyle>
            <a:lvl1pPr marL="0" indent="0">
              <a:buNone/>
              <a:defRPr sz="15492" b="1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1DED1EF-B3BC-6A45-B84C-C0495CD176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2580" y="6340559"/>
            <a:ext cx="17552703" cy="2087562"/>
          </a:xfrm>
        </p:spPr>
        <p:txBody>
          <a:bodyPr>
            <a:normAutofit/>
          </a:bodyPr>
          <a:lstStyle>
            <a:lvl1pPr marL="0" indent="0">
              <a:buNone/>
              <a:defRPr sz="5996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235D57-A681-ED4C-8934-2F856CD3EB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30988" y="10399994"/>
            <a:ext cx="5125027" cy="16210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B15AEC-046C-3441-B0FA-41E936A3079F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3844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graph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D602BB2-5BD7-B545-BEC9-A19FBD79210D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581607" y="4339682"/>
            <a:ext cx="21159217" cy="7873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FC6AA1-9067-5644-AC07-D5027C4A2873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1B14B93-C808-0848-9D88-815DE52AC1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6" y="778679"/>
            <a:ext cx="10887485" cy="1273650"/>
          </a:xfrm>
        </p:spPr>
        <p:txBody>
          <a:bodyPr>
            <a:normAutofit/>
          </a:bodyPr>
          <a:lstStyle>
            <a:lvl1pPr marL="0" indent="0">
              <a:buNone/>
              <a:defRPr sz="6996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bottom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3D8CCC6-7ED6-024B-89F2-A641C0699E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81604" y="2052329"/>
            <a:ext cx="10887485" cy="1568694"/>
          </a:xfrm>
        </p:spPr>
        <p:txBody>
          <a:bodyPr>
            <a:normAutofit/>
          </a:bodyPr>
          <a:lstStyle>
            <a:lvl1pPr marL="0" indent="0">
              <a:buNone/>
              <a:defRPr sz="5396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D230DB0-81BB-2B4E-BBE2-04D1866B15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14375" y="946120"/>
            <a:ext cx="8926080" cy="3402776"/>
          </a:xfrm>
        </p:spPr>
        <p:txBody>
          <a:bodyPr>
            <a:normAutofit/>
          </a:bodyPr>
          <a:lstStyle>
            <a:lvl1pPr marL="457016" indent="-457016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E7AD3-CD2A-FD46-8FF0-09C652E528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82874E-43B6-7241-8FE3-2C22F4085E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0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hart / graph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1F8E23B-21E2-C144-94DE-1D18052CD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0411" y="11096568"/>
            <a:ext cx="8926080" cy="1393792"/>
          </a:xfrm>
        </p:spPr>
        <p:txBody>
          <a:bodyPr>
            <a:normAutofit/>
          </a:bodyPr>
          <a:lstStyle>
            <a:lvl1pPr marL="457016" indent="-457016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F7331C9-1815-304D-8B4D-C28FC1973A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9" y="833755"/>
            <a:ext cx="12116107" cy="1273650"/>
          </a:xfrm>
        </p:spPr>
        <p:txBody>
          <a:bodyPr>
            <a:normAutofit/>
          </a:bodyPr>
          <a:lstStyle>
            <a:lvl1pPr marL="0" indent="0">
              <a:buNone/>
              <a:defRPr sz="6996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Double Chart / graph bottom</a:t>
            </a:r>
          </a:p>
        </p:txBody>
      </p:sp>
      <p:sp>
        <p:nvSpPr>
          <p:cNvPr id="9" name="Chart Placeholder 2">
            <a:extLst>
              <a:ext uri="{FF2B5EF4-FFF2-40B4-BE49-F238E27FC236}">
                <a16:creationId xmlns:a16="http://schemas.microsoft.com/office/drawing/2014/main" id="{CAD5D53F-3204-0C40-87C8-40255D6883DB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13268072" y="3017672"/>
            <a:ext cx="8650224" cy="7873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3337D99B-26F9-964F-A50D-EB74FA1E4B2E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2240411" y="3017672"/>
            <a:ext cx="8650224" cy="7873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312014-6F80-BF47-B7BA-DF0A1F35DBD9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CFE4698F-0AFB-0C4E-AB71-5294DE14EC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183711" y="11096568"/>
            <a:ext cx="8926080" cy="1393792"/>
          </a:xfrm>
        </p:spPr>
        <p:txBody>
          <a:bodyPr>
            <a:normAutofit/>
          </a:bodyPr>
          <a:lstStyle>
            <a:lvl1pPr marL="457016" indent="-457016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43605-A168-C046-AC7B-CC8D16CA707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C6D337-84FA-2645-A94D-9966652555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00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saic r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8DA5BF-5E9D-D048-8F19-7BC2B03F1F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88887" y="536714"/>
            <a:ext cx="11201400" cy="3869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3D5CA99-8420-0B4B-94BA-BA1C672501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88891" y="4847012"/>
            <a:ext cx="4803983" cy="443547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D2F892EA-F5E2-E042-8BC3-7D0CA813B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988170" y="4847012"/>
            <a:ext cx="5902116" cy="443547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6A693A-0D46-3B49-A917-04D98BFB29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688887" y="9760231"/>
            <a:ext cx="11201400" cy="238977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F72DE-636B-FE4D-87F6-0AF5FD7712F2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AA0DE551-BEBF-5B47-AEA7-060FF4ED69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7903" y="807771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6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right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34CE9BF-FB0E-AA4E-B0AD-336DC2FA27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7902" y="2399195"/>
            <a:ext cx="8204200" cy="1273650"/>
          </a:xfrm>
        </p:spPr>
        <p:txBody>
          <a:bodyPr>
            <a:normAutofit/>
          </a:bodyPr>
          <a:lstStyle>
            <a:lvl1pPr marL="0" indent="0">
              <a:buNone/>
              <a:defRPr sz="5396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806B94C8-3960-3D43-8E6E-23367B278F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905" y="4208340"/>
            <a:ext cx="8310540" cy="8502388"/>
          </a:xfrm>
        </p:spPr>
        <p:txBody>
          <a:bodyPr>
            <a:normAutofit/>
          </a:bodyPr>
          <a:lstStyle>
            <a:lvl1pPr marL="457016" marR="0" indent="-457016" algn="l" defTabSz="182806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1B942-4168-324C-B144-6C7E966834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13C2D2-B7D8-AE48-86E3-7247C33A8F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2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saic lef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8DA5BF-5E9D-D048-8F19-7BC2B03F1F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8280" y="536714"/>
            <a:ext cx="11201400" cy="3869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3D5CA99-8420-0B4B-94BA-BA1C672501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8282" y="4847012"/>
            <a:ext cx="4803983" cy="443547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D2F892EA-F5E2-E042-8BC3-7D0CA813B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7563" y="4847012"/>
            <a:ext cx="5902116" cy="443547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6A693A-0D46-3B49-A917-04D98BFB29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280" y="9760231"/>
            <a:ext cx="11201400" cy="322425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E3BB53-A7F0-1444-BC3E-B8C6AE9C99A5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E3815B60-BF9C-2549-8515-332389FEC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474287" y="781653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6" b="1">
                <a:solidFill>
                  <a:srgbClr val="232F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left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A19E09F-E223-1A4D-AB63-DB4679D563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74284" y="2373077"/>
            <a:ext cx="8204200" cy="1273650"/>
          </a:xfrm>
        </p:spPr>
        <p:txBody>
          <a:bodyPr>
            <a:normAutofit/>
          </a:bodyPr>
          <a:lstStyle>
            <a:lvl1pPr marL="0" indent="0">
              <a:buNone/>
              <a:defRPr sz="5396" b="0" i="0">
                <a:solidFill>
                  <a:srgbClr val="232F3E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36839152-6269-F849-ABAB-14B0FD94E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74285" y="4182214"/>
            <a:ext cx="8310540" cy="8502388"/>
          </a:xfrm>
        </p:spPr>
        <p:txBody>
          <a:bodyPr>
            <a:normAutofit/>
          </a:bodyPr>
          <a:lstStyle>
            <a:lvl1pPr marL="457016" marR="0" indent="-457016" algn="l" defTabSz="182806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B334E-5E36-1F4B-9CD2-98A40384BD4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805453-969D-DB48-A9CE-9EBA0D94D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69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saic botto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0EE964C1-9E47-5545-BDD5-3E90B06BA9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8273" y="4140346"/>
            <a:ext cx="7335383" cy="8102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76B5F97-94EA-4C42-8088-A9E31DCE6F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406358" y="4140346"/>
            <a:ext cx="7335383" cy="8102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A03798D0-8671-9D43-91CA-CAC36A4285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5896" y="4012357"/>
            <a:ext cx="7335383" cy="405396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4EE5ADEC-60D9-8646-B77B-E40BE4C167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25896" y="8696990"/>
            <a:ext cx="7335383" cy="3546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EEF692-66BC-E54E-9FB1-746B92D79FB9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8B49C452-6804-4440-9467-2480DD74CF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6" y="857057"/>
            <a:ext cx="10887485" cy="1273650"/>
          </a:xfrm>
        </p:spPr>
        <p:txBody>
          <a:bodyPr>
            <a:normAutofit/>
          </a:bodyPr>
          <a:lstStyle>
            <a:lvl1pPr marL="0" indent="0">
              <a:buNone/>
              <a:defRPr sz="6996" b="1">
                <a:solidFill>
                  <a:srgbClr val="232F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bottom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D0F8308-6FA1-B145-A47D-6809E5D429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81609" y="2130704"/>
            <a:ext cx="10887483" cy="945596"/>
          </a:xfrm>
        </p:spPr>
        <p:txBody>
          <a:bodyPr>
            <a:normAutofit/>
          </a:bodyPr>
          <a:lstStyle>
            <a:lvl1pPr marL="0" indent="0">
              <a:buNone/>
              <a:defRPr sz="5396" b="0" i="0">
                <a:solidFill>
                  <a:srgbClr val="232F3E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51DE9B54-9DE2-2143-B8BE-52F1238A91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14375" y="815490"/>
            <a:ext cx="8926080" cy="3402776"/>
          </a:xfrm>
        </p:spPr>
        <p:txBody>
          <a:bodyPr>
            <a:normAutofit/>
          </a:bodyPr>
          <a:lstStyle>
            <a:lvl1pPr marL="457016" indent="-457016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32E9D-DC38-FA4E-928B-74F5D0EB64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9A013-5328-1047-99D7-E2D14D27D8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68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1A4C7E7B-903A-6F4B-947B-259BCDDF30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78995" y="2781331"/>
            <a:ext cx="13618059" cy="2185814"/>
          </a:xfrm>
        </p:spPr>
        <p:txBody>
          <a:bodyPr>
            <a:normAutofit/>
          </a:bodyPr>
          <a:lstStyle>
            <a:lvl1pPr marL="457016" indent="-457016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036" indent="0">
              <a:buNone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5D4B362B-5655-0E44-86EF-696029DFF7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90765" y="7131913"/>
            <a:ext cx="5332744" cy="4773066"/>
          </a:xfrm>
        </p:spPr>
        <p:txBody>
          <a:bodyPr>
            <a:normAutofit/>
          </a:bodyPr>
          <a:lstStyle>
            <a:lvl1pPr marL="457016" indent="-457016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endParaRPr lang="en-US"/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  <a:br>
              <a:rPr lang="en-US"/>
            </a:br>
            <a:endParaRPr lang="en-US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029D2BA7-EAAE-2F45-9759-151501BFE5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90766" y="5988007"/>
            <a:ext cx="4156745" cy="1119334"/>
          </a:xfr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BD513ABE-BE77-E14B-B4B7-C7D788989A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61732" y="7131913"/>
            <a:ext cx="5332744" cy="4773066"/>
          </a:xfrm>
        </p:spPr>
        <p:txBody>
          <a:bodyPr>
            <a:normAutofit/>
          </a:bodyPr>
          <a:lstStyle>
            <a:lvl1pPr marL="457016" marR="0" indent="-457016" algn="l" defTabSz="182806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marL="457016" marR="0" lvl="0" indent="-457016" algn="l" defTabSz="182806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marL="457016" marR="0" lvl="0" indent="-457016" algn="l" defTabSz="182806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86E0BC76-F7A7-D84B-836E-F622B1C30C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1729" y="5988007"/>
            <a:ext cx="4156745" cy="1119334"/>
          </a:xfr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12D2596D-33E9-534C-A822-A9CD40206A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78994" y="976546"/>
            <a:ext cx="16622516" cy="1597660"/>
          </a:xfrm>
        </p:spPr>
        <p:txBody>
          <a:bodyPr>
            <a:normAutofit/>
          </a:bodyPr>
          <a:lstStyle>
            <a:lvl1pPr marL="0" indent="0">
              <a:buNone/>
              <a:defRPr sz="6996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Info slide option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13AEE9-A425-4D45-9958-11BA639DBC7D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C32AE-0D07-4943-B0B6-6FB38907FB0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8151E4-2E3A-444D-8EBA-B92AA5FFD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64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e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A4E752-ABA3-234B-A596-8B189678A6D9}"/>
              </a:ext>
            </a:extLst>
          </p:cNvPr>
          <p:cNvSpPr/>
          <p:nvPr userDrawn="1"/>
        </p:nvSpPr>
        <p:spPr>
          <a:xfrm>
            <a:off x="0" y="-152898"/>
            <a:ext cx="24387175" cy="13837920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5CDF6D2-C586-CB40-8F5B-E2FA0E690F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2207" y="8734403"/>
            <a:ext cx="15014157" cy="1245470"/>
          </a:xfrm>
        </p:spPr>
        <p:txBody>
          <a:bodyPr>
            <a:noAutofit/>
          </a:bodyPr>
          <a:lstStyle>
            <a:lvl1pPr marL="0" indent="0">
              <a:buNone/>
              <a:defRPr sz="6996" b="0" i="0">
                <a:solidFill>
                  <a:schemeClr val="bg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- First Name Last Name, Position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8AFE1503-9AEC-C44C-A96B-2482BD8D3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82204" y="4231981"/>
            <a:ext cx="17048696" cy="2534086"/>
          </a:xfrm>
        </p:spPr>
        <p:txBody>
          <a:bodyPr>
            <a:noAutofit/>
          </a:bodyPr>
          <a:lstStyle>
            <a:lvl1pPr marL="0" indent="0">
              <a:buNone/>
              <a:defRPr sz="9996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“Placeholder pulled quote. Aluminum Association.”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5D930A-C366-574B-84B7-3CAF4C971B7D}"/>
              </a:ext>
            </a:extLst>
          </p:cNvPr>
          <p:cNvSpPr/>
          <p:nvPr userDrawn="1"/>
        </p:nvSpPr>
        <p:spPr>
          <a:xfrm>
            <a:off x="1582204" y="7682826"/>
            <a:ext cx="1613646" cy="13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349BB-B7D7-E345-A8DB-FC06E53E41D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E5E7A5-C262-6F49-9123-7F65924305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71538" y="12471150"/>
            <a:ext cx="951484" cy="9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85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7A7846-E1EE-A64A-9A5F-8C4EC3C2F8DD}"/>
              </a:ext>
            </a:extLst>
          </p:cNvPr>
          <p:cNvSpPr/>
          <p:nvPr userDrawn="1"/>
        </p:nvSpPr>
        <p:spPr>
          <a:xfrm>
            <a:off x="-3174" y="-121920"/>
            <a:ext cx="24387175" cy="13837920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E6C588-3EF2-8D49-AC66-7F44782809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0988" y="3549950"/>
            <a:ext cx="8204200" cy="1597660"/>
          </a:xfrm>
        </p:spPr>
        <p:txBody>
          <a:bodyPr>
            <a:noAutofit/>
          </a:bodyPr>
          <a:lstStyle>
            <a:lvl1pPr marL="0" indent="0">
              <a:buNone/>
              <a:defRPr sz="11996" b="1">
                <a:solidFill>
                  <a:schemeClr val="bg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70338A6-7FA9-3043-9464-EE60A49D2A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0989" y="6797040"/>
            <a:ext cx="5238884" cy="1657028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5B2E61B-7B43-5A4D-9684-8B9128925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47360" y="12105831"/>
            <a:ext cx="14348812" cy="788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@</a:t>
            </a:r>
            <a:r>
              <a:rPr lang="en-US" err="1"/>
              <a:t>AluminumNews</a:t>
            </a:r>
            <a:r>
              <a:rPr lang="en-US"/>
              <a:t> | @</a:t>
            </a:r>
            <a:r>
              <a:rPr lang="en-US" err="1"/>
              <a:t>ChooseAluminum</a:t>
            </a:r>
            <a:r>
              <a:rPr lang="en-US"/>
              <a:t> | @</a:t>
            </a:r>
            <a:r>
              <a:rPr lang="en-US" err="1"/>
              <a:t>DriveAluminum</a:t>
            </a:r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AF6E07D-814B-0C41-8811-8FAB13A616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21415" y="12105831"/>
            <a:ext cx="4989184" cy="7887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ChooseAluminum.org</a:t>
            </a:r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38E1D50-E663-7344-BA70-95E5BAF111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27766" y="12147420"/>
            <a:ext cx="505096" cy="4504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C85478-ADF4-7B43-BE52-F54C0A7501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433137">
            <a:off x="1842093" y="12099473"/>
            <a:ext cx="462330" cy="546390"/>
          </a:xfrm>
          <a:prstGeom prst="rect">
            <a:avLst/>
          </a:prstGeom>
        </p:spPr>
      </p:pic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9628DBC-15F1-D84E-94A6-B59E33D9A2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59555" y="11000252"/>
            <a:ext cx="8204200" cy="1597660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JOIN THE CONVERSATION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50F808-6F45-5C4E-9BDD-BCF8D268F0F5}"/>
              </a:ext>
            </a:extLst>
          </p:cNvPr>
          <p:cNvSpPr/>
          <p:nvPr userDrawn="1"/>
        </p:nvSpPr>
        <p:spPr>
          <a:xfrm>
            <a:off x="1830988" y="6027344"/>
            <a:ext cx="1613646" cy="13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BB9EDB-B3CA-C24C-9AC5-DC9F9C33BC57}"/>
              </a:ext>
            </a:extLst>
          </p:cNvPr>
          <p:cNvSpPr/>
          <p:nvPr userDrawn="1"/>
        </p:nvSpPr>
        <p:spPr>
          <a:xfrm flipV="1">
            <a:off x="7510601" y="11266402"/>
            <a:ext cx="15117022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57829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Heav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7367" y="167632"/>
            <a:ext cx="21122750" cy="1937840"/>
          </a:xfrm>
        </p:spPr>
        <p:txBody>
          <a:bodyPr/>
          <a:lstStyle>
            <a:lvl1pPr>
              <a:defRPr sz="7996"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57773" y="2246287"/>
            <a:ext cx="21027912" cy="666593"/>
          </a:xfrm>
        </p:spPr>
        <p:txBody>
          <a:bodyPr wrap="square">
            <a:spAutoFit/>
          </a:bodyPr>
          <a:lstStyle>
            <a:lvl1pPr>
              <a:lnSpc>
                <a:spcPts val="4000"/>
              </a:lnSpc>
              <a:defRPr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93364" y="3647620"/>
            <a:ext cx="20892320" cy="5684928"/>
          </a:xfrm>
        </p:spPr>
        <p:txBody>
          <a:bodyPr wrap="square" numCol="2" spcCol="540000">
            <a:noAutofit/>
          </a:bodyPr>
          <a:lstStyle>
            <a:lvl1pPr algn="just">
              <a:lnSpc>
                <a:spcPts val="4000"/>
              </a:lnSpc>
              <a:spcBef>
                <a:spcPts val="0"/>
              </a:spcBef>
              <a:defRPr sz="3466" cap="none" spc="-54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9B6A4-4B9C-4CFE-9788-974D6AABB6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A_Logo_Gree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5" y="12344400"/>
            <a:ext cx="398084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08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Con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739FC3-69CB-294F-BB34-433112CFF5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0"/>
            <a:ext cx="24384001" cy="1371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C59D38-3CFA-4249-BBF9-5874526E26B7}"/>
              </a:ext>
            </a:extLst>
          </p:cNvPr>
          <p:cNvSpPr/>
          <p:nvPr userDrawn="1"/>
        </p:nvSpPr>
        <p:spPr>
          <a:xfrm>
            <a:off x="1830988" y="5559708"/>
            <a:ext cx="1613646" cy="134812"/>
          </a:xfrm>
          <a:prstGeom prst="rect">
            <a:avLst/>
          </a:prstGeom>
          <a:solidFill>
            <a:srgbClr val="232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382918E-2CE9-C040-9B0E-C60E81781E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0989" y="3316006"/>
            <a:ext cx="18181309" cy="1597660"/>
          </a:xfrm>
        </p:spPr>
        <p:txBody>
          <a:bodyPr>
            <a:noAutofit/>
          </a:bodyPr>
          <a:lstStyle>
            <a:lvl1pPr marL="0" indent="0">
              <a:buNone/>
              <a:defRPr sz="15496" b="1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1DED1EF-B3BC-6A45-B84C-C0495CD176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2578" y="6340559"/>
            <a:ext cx="17552703" cy="2087562"/>
          </a:xfrm>
        </p:spPr>
        <p:txBody>
          <a:bodyPr>
            <a:normAutofit/>
          </a:bodyPr>
          <a:lstStyle>
            <a:lvl1pPr marL="0" indent="0">
              <a:buNone/>
              <a:defRPr sz="5998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235D57-A681-ED4C-8934-2F856CD3EB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30988" y="10399994"/>
            <a:ext cx="5125027" cy="16210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B15AEC-046C-3441-B0FA-41E936A3079F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5268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/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5070C0F-DECA-6446-8773-ADCB770F58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0986" y="5554192"/>
            <a:ext cx="15803870" cy="6223596"/>
          </a:xfrm>
        </p:spPr>
        <p:txBody>
          <a:bodyPr>
            <a:normAutofit/>
          </a:bodyPr>
          <a:lstStyle>
            <a:lvl1pPr marL="0" marR="0" indent="0" algn="l" defTabSz="1828068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0" i="0">
                <a:solidFill>
                  <a:schemeClr val="tx1"/>
                </a:solidFill>
                <a:latin typeface="+mn-lt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1371052" marR="0" indent="-457016" algn="l" defTabSz="182806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5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1"/>
            <a:r>
              <a:rPr lang="en-US"/>
              <a:t>Sub Agenda Item</a:t>
            </a:r>
          </a:p>
          <a:p>
            <a:pPr lvl="1"/>
            <a:r>
              <a:rPr lang="en-US"/>
              <a:t>Sub Agenda Item</a:t>
            </a:r>
          </a:p>
          <a:p>
            <a:pPr lvl="1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8D8882D8-7E12-5843-AF1C-F649C71D1E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30986" y="3386347"/>
            <a:ext cx="15803870" cy="1273650"/>
          </a:xfrm>
        </p:spPr>
        <p:txBody>
          <a:bodyPr>
            <a:normAutofit/>
          </a:bodyPr>
          <a:lstStyle>
            <a:lvl1pPr marL="0" indent="0">
              <a:buNone/>
              <a:defRPr sz="6996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Table of Contents / Agenda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82EEDA-4EDB-884B-B48D-44A6CAA15FC1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CAAEE8-0EA6-9C4D-B407-230BE4306116}"/>
              </a:ext>
            </a:extLst>
          </p:cNvPr>
          <p:cNvSpPr/>
          <p:nvPr userDrawn="1"/>
        </p:nvSpPr>
        <p:spPr>
          <a:xfrm>
            <a:off x="1830988" y="5039688"/>
            <a:ext cx="1613646" cy="134812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0118E-20AC-7F47-963A-F0346D86BBA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154536-7FD0-2A4F-A45B-77B18B6110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99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/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5070C0F-DECA-6446-8773-ADCB770F58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0986" y="5554192"/>
            <a:ext cx="15803870" cy="6223596"/>
          </a:xfr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0" i="0">
                <a:solidFill>
                  <a:schemeClr val="tx1"/>
                </a:solidFill>
                <a:latin typeface="+mn-lt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1371326" marR="0" indent="-457108" algn="l" defTabSz="182843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5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1"/>
            <a:r>
              <a:rPr lang="en-US"/>
              <a:t>Sub Agenda Item</a:t>
            </a:r>
          </a:p>
          <a:p>
            <a:pPr lvl="1"/>
            <a:r>
              <a:rPr lang="en-US"/>
              <a:t>Sub Agenda Item</a:t>
            </a:r>
          </a:p>
          <a:p>
            <a:pPr lvl="1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8D8882D8-7E12-5843-AF1C-F649C71D1E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30986" y="3386345"/>
            <a:ext cx="15803870" cy="1273650"/>
          </a:xfrm>
        </p:spPr>
        <p:txBody>
          <a:bodyPr>
            <a:normAutofit/>
          </a:bodyPr>
          <a:lstStyle>
            <a:lvl1pPr marL="0" indent="0">
              <a:buNone/>
              <a:defRPr sz="6998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Table of Contents / Agenda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82EEDA-4EDB-884B-B48D-44A6CAA15FC1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CAAEE8-0EA6-9C4D-B407-230BE4306116}"/>
              </a:ext>
            </a:extLst>
          </p:cNvPr>
          <p:cNvSpPr/>
          <p:nvPr userDrawn="1"/>
        </p:nvSpPr>
        <p:spPr>
          <a:xfrm>
            <a:off x="1830988" y="5039688"/>
            <a:ext cx="1613646" cy="134812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0118E-20AC-7F47-963A-F0346D86BBA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154536-7FD0-2A4F-A45B-77B18B6110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03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FCE808-A2E2-DA48-A918-CB8732278150}"/>
              </a:ext>
            </a:extLst>
          </p:cNvPr>
          <p:cNvSpPr/>
          <p:nvPr userDrawn="1"/>
        </p:nvSpPr>
        <p:spPr>
          <a:xfrm>
            <a:off x="2009408" y="6234622"/>
            <a:ext cx="1613646" cy="134812"/>
          </a:xfrm>
          <a:prstGeom prst="rect">
            <a:avLst/>
          </a:prstGeom>
          <a:solidFill>
            <a:srgbClr val="8BC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455A0D6-AD12-5D48-9625-6D2451750F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0989" y="7014806"/>
            <a:ext cx="17723103" cy="1597660"/>
          </a:xfrm>
        </p:spPr>
        <p:txBody>
          <a:bodyPr>
            <a:normAutofit/>
          </a:bodyPr>
          <a:lstStyle>
            <a:lvl1pPr marL="0" indent="0">
              <a:buNone/>
              <a:defRPr sz="12498" b="1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Section breaker slide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601F26C-33E3-B94B-BCEC-3DCE114B99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39069" y="4579712"/>
            <a:ext cx="8204200" cy="1009536"/>
          </a:xfr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98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Section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8F8DD9-2705-7D46-8247-F1F9FA5E6F0A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3EE6A-F143-2C4D-8F99-9047D95D2D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5E24FE-3A89-4D45-91F8-10746FB2F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8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aragraph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BF13FAB-25B6-F34D-BF81-87C35019B7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0990" y="4522230"/>
            <a:ext cx="12799412" cy="7386908"/>
          </a:xfrm>
        </p:spPr>
        <p:txBody>
          <a:bodyPr>
            <a:normAutofit/>
          </a:bodyPr>
          <a:lstStyle>
            <a:lvl1pPr marL="457108" marR="0" indent="-457108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371326" indent="-457108">
              <a:buFont typeface="Arial" panose="020B0604020202020204" pitchFamily="34" charset="0"/>
              <a:buChar char="•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</a:t>
            </a:r>
          </a:p>
          <a:p>
            <a:pPr lvl="0"/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F135E665-2B95-DB48-92C5-D93E17A30D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30988" y="735945"/>
            <a:ext cx="19304715" cy="1273650"/>
          </a:xfrm>
        </p:spPr>
        <p:txBody>
          <a:bodyPr>
            <a:normAutofit/>
          </a:bodyPr>
          <a:lstStyle>
            <a:lvl1pPr marL="0" indent="0">
              <a:buNone/>
              <a:defRPr sz="7998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Intro option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B01C1A-A5D8-9049-9281-DE0DFE10C6A0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90712C-2237-FD40-A8CE-4AE4DD6303A3}"/>
              </a:ext>
            </a:extLst>
          </p:cNvPr>
          <p:cNvSpPr/>
          <p:nvPr userDrawn="1"/>
        </p:nvSpPr>
        <p:spPr>
          <a:xfrm>
            <a:off x="1830988" y="2262238"/>
            <a:ext cx="1613646" cy="134812"/>
          </a:xfrm>
          <a:prstGeom prst="rect">
            <a:avLst/>
          </a:prstGeom>
          <a:solidFill>
            <a:srgbClr val="8BC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2BA65CC-0D9C-8342-8B13-E7EE4B99B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0988" y="2725745"/>
            <a:ext cx="17528166" cy="993602"/>
          </a:xfrm>
        </p:spPr>
        <p:txBody>
          <a:bodyPr>
            <a:normAutofit/>
          </a:bodyPr>
          <a:lstStyle>
            <a:lvl1pPr marL="0" indent="0">
              <a:buNone/>
              <a:defRPr sz="5398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469D22-7532-8543-98EE-164F091EE6F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83FEBD-C446-A746-BCF4-D48C5607D3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28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r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9ABBAB-64B0-C745-BF83-8B94EF4243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972517" y="0"/>
            <a:ext cx="12414660" cy="1355441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7DFB5663-9DC4-894F-8674-1F19FA8A61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903" y="4077710"/>
            <a:ext cx="8310540" cy="7837736"/>
          </a:xfrm>
        </p:spPr>
        <p:txBody>
          <a:bodyPr>
            <a:normAutofit/>
          </a:bodyPr>
          <a:lstStyle>
            <a:lvl1pPr marL="457108" marR="0" indent="-457108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218" marR="0" indent="0" algn="l" defTabSz="182843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marL="1371326" marR="0" lvl="1" indent="-457108" algn="l" defTabSz="182843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Sub bullet</a:t>
            </a:r>
          </a:p>
          <a:p>
            <a:pPr marL="1371326" marR="0" lvl="1" indent="-457108" algn="l" defTabSz="182843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1ADE870-CAFA-EE42-B92F-3145882E02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7901" y="1278037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8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right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616B9E-1B74-934D-A875-26467D44D6BD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895A580-D52D-7046-9F95-53467210D9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7902" y="2869460"/>
            <a:ext cx="8204200" cy="890476"/>
          </a:xfrm>
        </p:spPr>
        <p:txBody>
          <a:bodyPr>
            <a:normAutofit/>
          </a:bodyPr>
          <a:lstStyle>
            <a:lvl1pPr marL="0" indent="0">
              <a:buNone/>
              <a:defRPr sz="5398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54F5E-8BFC-204A-AF68-D29E59E46C8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27CFC5-5E9D-9E4F-930C-6C086A639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42896" y="12360164"/>
            <a:ext cx="951484" cy="9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79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lef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9264D6A-8730-8D48-9794-9CC46CF48BD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30480"/>
            <a:ext cx="12193588" cy="1347216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7B155C-4C97-4943-8140-9102A52EA810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F67E976C-0AD3-A842-A470-AE7FB6DEA2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63613" y="3947080"/>
            <a:ext cx="8310540" cy="8502388"/>
          </a:xfrm>
        </p:spPr>
        <p:txBody>
          <a:bodyPr>
            <a:normAutofit/>
          </a:bodyPr>
          <a:lstStyle>
            <a:lvl1pPr marL="457108" marR="0" indent="-457108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9197352A-006D-3A43-A766-2E99DFB1A7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63611" y="1147407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8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left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D3432D6-57FC-A94F-BD48-C4126701DE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63612" y="2738831"/>
            <a:ext cx="8204200" cy="935202"/>
          </a:xfrm>
        </p:spPr>
        <p:txBody>
          <a:bodyPr>
            <a:normAutofit/>
          </a:bodyPr>
          <a:lstStyle>
            <a:lvl1pPr marL="0" indent="0">
              <a:buNone/>
              <a:defRPr sz="5398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642A3-9E3E-614D-BE7D-BE0AB84C59A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EAEDC8-51B9-8C40-986E-81CBBD81E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09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botto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91A7074-EDBF-6D4B-99B4-58A8EE6C8F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303520" y="4488141"/>
            <a:ext cx="19780135" cy="831845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1F8E23B-21E2-C144-94DE-1D18052CD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14375" y="1102876"/>
            <a:ext cx="8926080" cy="3402776"/>
          </a:xfrm>
        </p:spPr>
        <p:txBody>
          <a:bodyPr>
            <a:normAutofit/>
          </a:bodyPr>
          <a:lstStyle>
            <a:lvl1pPr marL="457108" indent="-457108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F7331C9-1815-304D-8B4D-C28FC1973A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6" y="961559"/>
            <a:ext cx="10887485" cy="1273650"/>
          </a:xfrm>
        </p:spPr>
        <p:txBody>
          <a:bodyPr>
            <a:normAutofit/>
          </a:bodyPr>
          <a:lstStyle>
            <a:lvl1pPr marL="0" indent="0">
              <a:buNone/>
              <a:defRPr sz="6998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bottom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F76F44-02F5-814D-9827-4A5072A25B38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0A69697-7FF9-2545-9F47-FABACD242E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81606" y="2235209"/>
            <a:ext cx="8204200" cy="1455046"/>
          </a:xfrm>
        </p:spPr>
        <p:txBody>
          <a:bodyPr>
            <a:normAutofit/>
          </a:bodyPr>
          <a:lstStyle>
            <a:lvl1pPr marL="0" indent="0">
              <a:buNone/>
              <a:defRPr sz="5398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D1C33-A6FB-B14A-BA66-2CD7DB68872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85963-F7CF-CF41-B4F1-AD918DA805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73137" y="12344150"/>
            <a:ext cx="951484" cy="9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06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graph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1">
            <a:extLst>
              <a:ext uri="{FF2B5EF4-FFF2-40B4-BE49-F238E27FC236}">
                <a16:creationId xmlns:a16="http://schemas.microsoft.com/office/drawing/2014/main" id="{2590992B-8B24-DC41-8B16-982EF12AAF4F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3420702" y="1314087"/>
            <a:ext cx="9797107" cy="10811654"/>
          </a:xfrm>
          <a:solidFill>
            <a:schemeClr val="bg1">
              <a:lumMod val="85000"/>
            </a:schemeClr>
          </a:solidFill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0D8E6A-23C6-7C49-B6D3-6B9A131AEAEB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EA978389-74C0-DE4E-8850-35ACEC0B74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7901" y="886147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8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right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68EDA0-27BF-F64B-9CC7-FB4FFB73D3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7902" y="2477571"/>
            <a:ext cx="8204200" cy="941442"/>
          </a:xfrm>
        </p:spPr>
        <p:txBody>
          <a:bodyPr>
            <a:normAutofit/>
          </a:bodyPr>
          <a:lstStyle>
            <a:lvl1pPr marL="0" indent="0">
              <a:buNone/>
              <a:defRPr sz="5398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6489E2D8-A89A-024F-93D0-6FF6AF4976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903" y="4156088"/>
            <a:ext cx="8310540" cy="8502388"/>
          </a:xfrm>
        </p:spPr>
        <p:txBody>
          <a:bodyPr>
            <a:normAutofit/>
          </a:bodyPr>
          <a:lstStyle>
            <a:lvl1pPr marL="457108" marR="0" indent="-457108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8B1B6-46B4-0A47-BBF3-D86B52751A7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EFBD0A-82EF-5942-B0CC-2F7016DC3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28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graph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1">
            <a:extLst>
              <a:ext uri="{FF2B5EF4-FFF2-40B4-BE49-F238E27FC236}">
                <a16:creationId xmlns:a16="http://schemas.microsoft.com/office/drawing/2014/main" id="{835C1A86-0AE3-C047-A548-9CBC9590656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199034" y="1250699"/>
            <a:ext cx="9797107" cy="10811654"/>
          </a:xfrm>
          <a:solidFill>
            <a:schemeClr val="bg1">
              <a:lumMod val="85000"/>
            </a:schemeClr>
          </a:solidFill>
        </p:spPr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DAE4A-8BA2-144D-AA72-1DC31AE481A9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9E71595-D4BD-644B-8080-F9A0828A6E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91036" y="1069029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8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left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9EDBF78-1DE8-A545-85D9-4AD242D891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91035" y="2660453"/>
            <a:ext cx="8204200" cy="1004830"/>
          </a:xfrm>
        </p:spPr>
        <p:txBody>
          <a:bodyPr>
            <a:normAutofit/>
          </a:bodyPr>
          <a:lstStyle>
            <a:lvl1pPr marL="0" indent="0">
              <a:buNone/>
              <a:defRPr sz="5398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C0CEF2EF-329D-4E4F-98E9-4DEEF1C7E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91036" y="3868700"/>
            <a:ext cx="8310540" cy="8502388"/>
          </a:xfrm>
        </p:spPr>
        <p:txBody>
          <a:bodyPr>
            <a:normAutofit/>
          </a:bodyPr>
          <a:lstStyle>
            <a:lvl1pPr marL="457108" marR="0" indent="-457108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E59FB-9958-234A-AE4E-C522CC8D2C7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0312D8-411C-5142-B743-E1BE75E0B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25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graph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D602BB2-5BD7-B545-BEC9-A19FBD79210D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581605" y="4339682"/>
            <a:ext cx="21159217" cy="7873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FC6AA1-9067-5644-AC07-D5027C4A2873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1B14B93-C808-0848-9D88-815DE52AC1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6" y="778677"/>
            <a:ext cx="10887485" cy="1273650"/>
          </a:xfrm>
        </p:spPr>
        <p:txBody>
          <a:bodyPr>
            <a:normAutofit/>
          </a:bodyPr>
          <a:lstStyle>
            <a:lvl1pPr marL="0" indent="0">
              <a:buNone/>
              <a:defRPr sz="6998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bottom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3D8CCC6-7ED6-024B-89F2-A641C0699E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81604" y="2052327"/>
            <a:ext cx="10887485" cy="1568694"/>
          </a:xfrm>
        </p:spPr>
        <p:txBody>
          <a:bodyPr>
            <a:normAutofit/>
          </a:bodyPr>
          <a:lstStyle>
            <a:lvl1pPr marL="0" indent="0">
              <a:buNone/>
              <a:defRPr sz="5398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D230DB0-81BB-2B4E-BBE2-04D1866B15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14375" y="946120"/>
            <a:ext cx="8926080" cy="3402776"/>
          </a:xfrm>
        </p:spPr>
        <p:txBody>
          <a:bodyPr>
            <a:normAutofit/>
          </a:bodyPr>
          <a:lstStyle>
            <a:lvl1pPr marL="457108" indent="-457108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E7AD3-CD2A-FD46-8FF0-09C652E528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82874E-43B6-7241-8FE3-2C22F4085E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60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hart / graph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1F8E23B-21E2-C144-94DE-1D18052CD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0409" y="11096568"/>
            <a:ext cx="8926080" cy="1393792"/>
          </a:xfrm>
        </p:spPr>
        <p:txBody>
          <a:bodyPr>
            <a:normAutofit/>
          </a:bodyPr>
          <a:lstStyle>
            <a:lvl1pPr marL="457108" indent="-457108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F7331C9-1815-304D-8B4D-C28FC1973A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7" y="833753"/>
            <a:ext cx="12116107" cy="1273650"/>
          </a:xfrm>
        </p:spPr>
        <p:txBody>
          <a:bodyPr>
            <a:normAutofit/>
          </a:bodyPr>
          <a:lstStyle>
            <a:lvl1pPr marL="0" indent="0">
              <a:buNone/>
              <a:defRPr sz="6998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Double Chart / graph bottom</a:t>
            </a:r>
          </a:p>
        </p:txBody>
      </p:sp>
      <p:sp>
        <p:nvSpPr>
          <p:cNvPr id="9" name="Chart Placeholder 2">
            <a:extLst>
              <a:ext uri="{FF2B5EF4-FFF2-40B4-BE49-F238E27FC236}">
                <a16:creationId xmlns:a16="http://schemas.microsoft.com/office/drawing/2014/main" id="{CAD5D53F-3204-0C40-87C8-40255D6883DB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13268072" y="3017672"/>
            <a:ext cx="8650224" cy="7873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3337D99B-26F9-964F-A50D-EB74FA1E4B2E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2240409" y="3017672"/>
            <a:ext cx="8650224" cy="7873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312014-6F80-BF47-B7BA-DF0A1F35DBD9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CFE4698F-0AFB-0C4E-AB71-5294DE14EC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183711" y="11096568"/>
            <a:ext cx="8926080" cy="1393792"/>
          </a:xfrm>
        </p:spPr>
        <p:txBody>
          <a:bodyPr>
            <a:normAutofit/>
          </a:bodyPr>
          <a:lstStyle>
            <a:lvl1pPr marL="457108" indent="-457108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43605-A168-C046-AC7B-CC8D16CA707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C6D337-84FA-2645-A94D-9966652555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9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FCE808-A2E2-DA48-A918-CB8732278150}"/>
              </a:ext>
            </a:extLst>
          </p:cNvPr>
          <p:cNvSpPr/>
          <p:nvPr userDrawn="1"/>
        </p:nvSpPr>
        <p:spPr>
          <a:xfrm>
            <a:off x="2009408" y="6234622"/>
            <a:ext cx="1613646" cy="134812"/>
          </a:xfrm>
          <a:prstGeom prst="rect">
            <a:avLst/>
          </a:prstGeom>
          <a:solidFill>
            <a:srgbClr val="8BC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455A0D6-AD12-5D48-9625-6D2451750F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0989" y="7014806"/>
            <a:ext cx="17723103" cy="1597660"/>
          </a:xfrm>
        </p:spPr>
        <p:txBody>
          <a:bodyPr>
            <a:normAutofit/>
          </a:bodyPr>
          <a:lstStyle>
            <a:lvl1pPr marL="0" indent="0">
              <a:buNone/>
              <a:defRPr sz="12496" b="1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Section breaker slide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601F26C-33E3-B94B-BCEC-3DCE114B99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39069" y="4579712"/>
            <a:ext cx="8204200" cy="1009536"/>
          </a:xfrm>
        </p:spPr>
        <p:txBody>
          <a:bodyPr>
            <a:normAutofit/>
          </a:bodyPr>
          <a:lstStyle>
            <a:lvl1pPr marL="0" marR="0" indent="0" algn="l" defTabSz="1828068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96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Section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8F8DD9-2705-7D46-8247-F1F9FA5E6F0A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3EE6A-F143-2C4D-8F99-9047D95D2D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5E24FE-3A89-4D45-91F8-10746FB2F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832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saic r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8DA5BF-5E9D-D048-8F19-7BC2B03F1F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88887" y="536714"/>
            <a:ext cx="11201400" cy="3869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3D5CA99-8420-0B4B-94BA-BA1C672501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88889" y="4847012"/>
            <a:ext cx="4803983" cy="443547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D2F892EA-F5E2-E042-8BC3-7D0CA813B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988170" y="4847012"/>
            <a:ext cx="5902116" cy="443547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6A693A-0D46-3B49-A917-04D98BFB29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688887" y="9760229"/>
            <a:ext cx="11201400" cy="238977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F72DE-636B-FE4D-87F6-0AF5FD7712F2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AA0DE551-BEBF-5B47-AEA7-060FF4ED69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7901" y="807769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8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right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34CE9BF-FB0E-AA4E-B0AD-336DC2FA27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7902" y="2399193"/>
            <a:ext cx="8204200" cy="1273650"/>
          </a:xfrm>
        </p:spPr>
        <p:txBody>
          <a:bodyPr>
            <a:normAutofit/>
          </a:bodyPr>
          <a:lstStyle>
            <a:lvl1pPr marL="0" indent="0">
              <a:buNone/>
              <a:defRPr sz="5398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806B94C8-3960-3D43-8E6E-23367B278F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903" y="4208340"/>
            <a:ext cx="8310540" cy="8502388"/>
          </a:xfrm>
        </p:spPr>
        <p:txBody>
          <a:bodyPr>
            <a:normAutofit/>
          </a:bodyPr>
          <a:lstStyle>
            <a:lvl1pPr marL="457108" marR="0" indent="-457108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1B942-4168-324C-B144-6C7E966834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13C2D2-B7D8-AE48-86E3-7247C33A8F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944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saic lef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8DA5BF-5E9D-D048-8F19-7BC2B03F1F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8280" y="536714"/>
            <a:ext cx="11201400" cy="3869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3D5CA99-8420-0B4B-94BA-BA1C672501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8280" y="4847012"/>
            <a:ext cx="4803983" cy="443547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D2F892EA-F5E2-E042-8BC3-7D0CA813B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7563" y="4847012"/>
            <a:ext cx="5902116" cy="443547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6A693A-0D46-3B49-A917-04D98BFB29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280" y="9760229"/>
            <a:ext cx="11201400" cy="322425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E3BB53-A7F0-1444-BC3E-B8C6AE9C99A5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E3815B60-BF9C-2549-8515-332389FEC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474285" y="781651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8" b="1">
                <a:solidFill>
                  <a:srgbClr val="232F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left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A19E09F-E223-1A4D-AB63-DB4679D563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74284" y="2373075"/>
            <a:ext cx="8204200" cy="1273650"/>
          </a:xfrm>
        </p:spPr>
        <p:txBody>
          <a:bodyPr>
            <a:normAutofit/>
          </a:bodyPr>
          <a:lstStyle>
            <a:lvl1pPr marL="0" indent="0">
              <a:buNone/>
              <a:defRPr sz="5398" b="0" i="0">
                <a:solidFill>
                  <a:srgbClr val="232F3E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36839152-6269-F849-ABAB-14B0FD94E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74285" y="4182214"/>
            <a:ext cx="8310540" cy="8502388"/>
          </a:xfrm>
        </p:spPr>
        <p:txBody>
          <a:bodyPr>
            <a:normAutofit/>
          </a:bodyPr>
          <a:lstStyle>
            <a:lvl1pPr marL="457108" marR="0" indent="-457108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B334E-5E36-1F4B-9CD2-98A40384BD4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805453-969D-DB48-A9CE-9EBA0D94D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87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saic botto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0EE964C1-9E47-5545-BDD5-3E90B06BA9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8273" y="4140346"/>
            <a:ext cx="7335383" cy="8102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76B5F97-94EA-4C42-8088-A9E31DCE6F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406358" y="4140346"/>
            <a:ext cx="7335383" cy="8102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A03798D0-8671-9D43-91CA-CAC36A4285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5896" y="4012355"/>
            <a:ext cx="7335383" cy="405396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4EE5ADEC-60D9-8646-B77B-E40BE4C167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25896" y="8696990"/>
            <a:ext cx="7335383" cy="3546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EEF692-66BC-E54E-9FB1-746B92D79FB9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8B49C452-6804-4440-9467-2480DD74CF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6" y="857055"/>
            <a:ext cx="10887485" cy="1273650"/>
          </a:xfrm>
        </p:spPr>
        <p:txBody>
          <a:bodyPr>
            <a:normAutofit/>
          </a:bodyPr>
          <a:lstStyle>
            <a:lvl1pPr marL="0" indent="0">
              <a:buNone/>
              <a:defRPr sz="6998" b="1">
                <a:solidFill>
                  <a:srgbClr val="232F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bottom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D0F8308-6FA1-B145-A47D-6809E5D429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81607" y="2130704"/>
            <a:ext cx="10887483" cy="945596"/>
          </a:xfrm>
        </p:spPr>
        <p:txBody>
          <a:bodyPr>
            <a:normAutofit/>
          </a:bodyPr>
          <a:lstStyle>
            <a:lvl1pPr marL="0" indent="0">
              <a:buNone/>
              <a:defRPr sz="5398" b="0" i="0">
                <a:solidFill>
                  <a:srgbClr val="232F3E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51DE9B54-9DE2-2143-B8BE-52F1238A91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14375" y="815490"/>
            <a:ext cx="8926080" cy="3402776"/>
          </a:xfrm>
        </p:spPr>
        <p:txBody>
          <a:bodyPr>
            <a:normAutofit/>
          </a:bodyPr>
          <a:lstStyle>
            <a:lvl1pPr marL="457108" indent="-457108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32E9D-DC38-FA4E-928B-74F5D0EB64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9A013-5328-1047-99D7-E2D14D27D8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79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1A4C7E7B-903A-6F4B-947B-259BCDDF30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78993" y="2781329"/>
            <a:ext cx="13618059" cy="2185814"/>
          </a:xfrm>
        </p:spPr>
        <p:txBody>
          <a:bodyPr>
            <a:normAutofit/>
          </a:bodyPr>
          <a:lstStyle>
            <a:lvl1pPr marL="457108" indent="-457108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218" indent="0">
              <a:buNone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5D4B362B-5655-0E44-86EF-696029DFF7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90765" y="7131911"/>
            <a:ext cx="5332744" cy="4773066"/>
          </a:xfrm>
        </p:spPr>
        <p:txBody>
          <a:bodyPr>
            <a:normAutofit/>
          </a:bodyPr>
          <a:lstStyle>
            <a:lvl1pPr marL="457108" indent="-457108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endParaRPr lang="en-US"/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  <a:br>
              <a:rPr lang="en-US"/>
            </a:br>
            <a:endParaRPr lang="en-US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029D2BA7-EAAE-2F45-9759-151501BFE5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90766" y="5988005"/>
            <a:ext cx="4156745" cy="1119334"/>
          </a:xfr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BD513ABE-BE77-E14B-B4B7-C7D788989A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61730" y="7131911"/>
            <a:ext cx="5332744" cy="4773066"/>
          </a:xfrm>
        </p:spPr>
        <p:txBody>
          <a:bodyPr>
            <a:normAutofit/>
          </a:bodyPr>
          <a:lstStyle>
            <a:lvl1pPr marL="457108" marR="0" indent="-457108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marL="457108" marR="0" lvl="0" indent="-457108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marL="457108" marR="0" lvl="0" indent="-457108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86E0BC76-F7A7-D84B-836E-F622B1C30C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1729" y="5988005"/>
            <a:ext cx="4156745" cy="1119334"/>
          </a:xfr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12D2596D-33E9-534C-A822-A9CD40206A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78994" y="976546"/>
            <a:ext cx="16622516" cy="1597660"/>
          </a:xfrm>
        </p:spPr>
        <p:txBody>
          <a:bodyPr>
            <a:normAutofit/>
          </a:bodyPr>
          <a:lstStyle>
            <a:lvl1pPr marL="0" indent="0">
              <a:buNone/>
              <a:defRPr sz="6998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Info slide option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13AEE9-A425-4D45-9958-11BA639DBC7D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C32AE-0D07-4943-B0B6-6FB38907FB0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8151E4-2E3A-444D-8EBA-B92AA5FFD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89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e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A4E752-ABA3-234B-A596-8B189678A6D9}"/>
              </a:ext>
            </a:extLst>
          </p:cNvPr>
          <p:cNvSpPr/>
          <p:nvPr userDrawn="1"/>
        </p:nvSpPr>
        <p:spPr>
          <a:xfrm>
            <a:off x="0" y="-152898"/>
            <a:ext cx="24387175" cy="13837920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5CDF6D2-C586-CB40-8F5B-E2FA0E690F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2205" y="8734401"/>
            <a:ext cx="15014157" cy="1245470"/>
          </a:xfrm>
        </p:spPr>
        <p:txBody>
          <a:bodyPr>
            <a:noAutofit/>
          </a:bodyPr>
          <a:lstStyle>
            <a:lvl1pPr marL="0" indent="0">
              <a:buNone/>
              <a:defRPr sz="6998" b="0" i="0">
                <a:solidFill>
                  <a:schemeClr val="bg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- First Name Last Name, Position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8AFE1503-9AEC-C44C-A96B-2482BD8D3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82204" y="4231979"/>
            <a:ext cx="17048696" cy="2534086"/>
          </a:xfrm>
        </p:spPr>
        <p:txBody>
          <a:bodyPr>
            <a:noAutofit/>
          </a:bodyPr>
          <a:lstStyle>
            <a:lvl1pPr marL="0" indent="0">
              <a:buNone/>
              <a:defRPr sz="9998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“Placeholder pulled quote. Aluminum Association.”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5D930A-C366-574B-84B7-3CAF4C971B7D}"/>
              </a:ext>
            </a:extLst>
          </p:cNvPr>
          <p:cNvSpPr/>
          <p:nvPr userDrawn="1"/>
        </p:nvSpPr>
        <p:spPr>
          <a:xfrm>
            <a:off x="1582204" y="7682826"/>
            <a:ext cx="1613646" cy="13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349BB-B7D7-E345-A8DB-FC06E53E41D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E5E7A5-C262-6F49-9123-7F65924305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71538" y="12471150"/>
            <a:ext cx="951484" cy="9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53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7A7846-E1EE-A64A-9A5F-8C4EC3C2F8DD}"/>
              </a:ext>
            </a:extLst>
          </p:cNvPr>
          <p:cNvSpPr/>
          <p:nvPr userDrawn="1"/>
        </p:nvSpPr>
        <p:spPr>
          <a:xfrm>
            <a:off x="-3174" y="-121920"/>
            <a:ext cx="24387175" cy="13837920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E6C588-3EF2-8D49-AC66-7F44782809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0988" y="3549950"/>
            <a:ext cx="8204200" cy="1597660"/>
          </a:xfrm>
        </p:spPr>
        <p:txBody>
          <a:bodyPr>
            <a:noAutofit/>
          </a:bodyPr>
          <a:lstStyle>
            <a:lvl1pPr marL="0" indent="0">
              <a:buNone/>
              <a:defRPr sz="11998" b="1">
                <a:solidFill>
                  <a:schemeClr val="bg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70338A6-7FA9-3043-9464-EE60A49D2A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0989" y="6797040"/>
            <a:ext cx="5238884" cy="1657028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5B2E61B-7B43-5A4D-9684-8B9128925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47360" y="12105829"/>
            <a:ext cx="14348812" cy="788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@</a:t>
            </a:r>
            <a:r>
              <a:rPr lang="en-US" err="1"/>
              <a:t>AluminumNews</a:t>
            </a:r>
            <a:r>
              <a:rPr lang="en-US"/>
              <a:t> | @</a:t>
            </a:r>
            <a:r>
              <a:rPr lang="en-US" err="1"/>
              <a:t>ChooseAluminum</a:t>
            </a:r>
            <a:r>
              <a:rPr lang="en-US"/>
              <a:t> | @</a:t>
            </a:r>
            <a:r>
              <a:rPr lang="en-US" err="1"/>
              <a:t>DriveAluminum</a:t>
            </a:r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AF6E07D-814B-0C41-8811-8FAB13A616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21415" y="12105829"/>
            <a:ext cx="4989184" cy="7887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ChooseAluminum.org</a:t>
            </a:r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38E1D50-E663-7344-BA70-95E5BAF111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27766" y="12147420"/>
            <a:ext cx="505096" cy="4504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C85478-ADF4-7B43-BE52-F54C0A7501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433137">
            <a:off x="1842091" y="12099471"/>
            <a:ext cx="462330" cy="546390"/>
          </a:xfrm>
          <a:prstGeom prst="rect">
            <a:avLst/>
          </a:prstGeom>
        </p:spPr>
      </p:pic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9628DBC-15F1-D84E-94A6-B59E33D9A2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59555" y="11000252"/>
            <a:ext cx="8204200" cy="1597660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JOIN THE CONVERSATION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50F808-6F45-5C4E-9BDD-BCF8D268F0F5}"/>
              </a:ext>
            </a:extLst>
          </p:cNvPr>
          <p:cNvSpPr/>
          <p:nvPr userDrawn="1"/>
        </p:nvSpPr>
        <p:spPr>
          <a:xfrm>
            <a:off x="1830988" y="6027344"/>
            <a:ext cx="1613646" cy="13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BB9EDB-B3CA-C24C-9AC5-DC9F9C33BC57}"/>
              </a:ext>
            </a:extLst>
          </p:cNvPr>
          <p:cNvSpPr/>
          <p:nvPr userDrawn="1"/>
        </p:nvSpPr>
        <p:spPr>
          <a:xfrm flipV="1">
            <a:off x="7510599" y="11266402"/>
            <a:ext cx="15117022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30480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Heav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7367" y="167632"/>
            <a:ext cx="21122750" cy="1937840"/>
          </a:xfrm>
        </p:spPr>
        <p:txBody>
          <a:bodyPr/>
          <a:lstStyle>
            <a:lvl1pPr>
              <a:defRPr sz="7998"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57773" y="2246285"/>
            <a:ext cx="21027912" cy="666593"/>
          </a:xfrm>
        </p:spPr>
        <p:txBody>
          <a:bodyPr wrap="square">
            <a:spAutoFit/>
          </a:bodyPr>
          <a:lstStyle>
            <a:lvl1pPr>
              <a:lnSpc>
                <a:spcPts val="4000"/>
              </a:lnSpc>
              <a:defRPr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93364" y="3647620"/>
            <a:ext cx="20892320" cy="5684928"/>
          </a:xfrm>
        </p:spPr>
        <p:txBody>
          <a:bodyPr wrap="square" numCol="2" spcCol="540000">
            <a:noAutofit/>
          </a:bodyPr>
          <a:lstStyle>
            <a:lvl1pPr algn="just">
              <a:lnSpc>
                <a:spcPts val="4000"/>
              </a:lnSpc>
              <a:spcBef>
                <a:spcPts val="0"/>
              </a:spcBef>
              <a:defRPr sz="3466" cap="none" spc="-54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9B6A4-4B9C-4CFE-9788-974D6AABB6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A_Logo_Gree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3" y="12344400"/>
            <a:ext cx="398084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500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Con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739FC3-69CB-294F-BB34-433112CFF5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0"/>
            <a:ext cx="24384000" cy="1371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C59D38-3CFA-4249-BBF9-5874526E26B7}"/>
              </a:ext>
            </a:extLst>
          </p:cNvPr>
          <p:cNvSpPr/>
          <p:nvPr userDrawn="1"/>
        </p:nvSpPr>
        <p:spPr>
          <a:xfrm>
            <a:off x="1830988" y="5559707"/>
            <a:ext cx="1613647" cy="134811"/>
          </a:xfrm>
          <a:prstGeom prst="rect">
            <a:avLst/>
          </a:prstGeom>
          <a:solidFill>
            <a:srgbClr val="232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382918E-2CE9-C040-9B0E-C60E81781E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0987" y="3316006"/>
            <a:ext cx="18181309" cy="1597660"/>
          </a:xfrm>
        </p:spPr>
        <p:txBody>
          <a:bodyPr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1DED1EF-B3BC-6A45-B84C-C0495CD176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2576" y="6340559"/>
            <a:ext cx="17552704" cy="2087562"/>
          </a:xfrm>
        </p:spPr>
        <p:txBody>
          <a:bodyPr>
            <a:normAutofit/>
          </a:bodyPr>
          <a:lstStyle>
            <a:lvl1pPr marL="0" indent="0">
              <a:buNone/>
              <a:defRPr sz="6000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235D57-A681-ED4C-8934-2F856CD3EB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30988" y="10399994"/>
            <a:ext cx="5125027" cy="162101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B15AEC-046C-3441-B0FA-41E936A3079F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30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/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5070C0F-DECA-6446-8773-ADCB770F58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0987" y="5554192"/>
            <a:ext cx="15803870" cy="6223595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0" i="0">
                <a:solidFill>
                  <a:schemeClr val="tx1"/>
                </a:solidFill>
                <a:latin typeface="+mn-lt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1371600" marR="0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5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1"/>
            <a:r>
              <a:rPr lang="en-US"/>
              <a:t>Sub Agenda Item</a:t>
            </a:r>
          </a:p>
          <a:p>
            <a:pPr lvl="1"/>
            <a:r>
              <a:rPr lang="en-US"/>
              <a:t>Sub Agenda Item</a:t>
            </a:r>
          </a:p>
          <a:p>
            <a:pPr lvl="1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8D8882D8-7E12-5843-AF1C-F649C71D1E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30987" y="3386344"/>
            <a:ext cx="15803870" cy="127365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Table of Contents / Agenda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82EEDA-4EDB-884B-B48D-44A6CAA15FC1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CAAEE8-0EA6-9C4D-B407-230BE4306116}"/>
              </a:ext>
            </a:extLst>
          </p:cNvPr>
          <p:cNvSpPr/>
          <p:nvPr userDrawn="1"/>
        </p:nvSpPr>
        <p:spPr>
          <a:xfrm>
            <a:off x="1830988" y="5039688"/>
            <a:ext cx="1613647" cy="134811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0118E-20AC-7F47-963A-F0346D86BBA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154536-7FD0-2A4F-A45B-77B18B6110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845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FCE808-A2E2-DA48-A918-CB8732278150}"/>
              </a:ext>
            </a:extLst>
          </p:cNvPr>
          <p:cNvSpPr/>
          <p:nvPr userDrawn="1"/>
        </p:nvSpPr>
        <p:spPr>
          <a:xfrm>
            <a:off x="2009406" y="6234621"/>
            <a:ext cx="1613647" cy="134811"/>
          </a:xfrm>
          <a:prstGeom prst="rect">
            <a:avLst/>
          </a:prstGeom>
          <a:solidFill>
            <a:srgbClr val="8BC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455A0D6-AD12-5D48-9625-6D2451750F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0988" y="7014806"/>
            <a:ext cx="17723104" cy="1597660"/>
          </a:xfrm>
        </p:spPr>
        <p:txBody>
          <a:bodyPr>
            <a:normAutofit/>
          </a:bodyPr>
          <a:lstStyle>
            <a:lvl1pPr marL="0" indent="0">
              <a:buNone/>
              <a:defRPr sz="12500" b="1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Section breaker slide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601F26C-33E3-B94B-BCEC-3DCE114B99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39068" y="4579712"/>
            <a:ext cx="8204200" cy="1009535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Section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8F8DD9-2705-7D46-8247-F1F9FA5E6F0A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3EE6A-F143-2C4D-8F99-9047D95D2D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5E24FE-3A89-4D45-91F8-10746FB2F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6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aragraph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BF13FAB-25B6-F34D-BF81-87C35019B7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0992" y="4522230"/>
            <a:ext cx="12799412" cy="7386908"/>
          </a:xfrm>
        </p:spPr>
        <p:txBody>
          <a:bodyPr>
            <a:normAutofit/>
          </a:bodyPr>
          <a:lstStyle>
            <a:lvl1pPr marL="457016" marR="0" indent="-457016" algn="l" defTabSz="182806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371052" indent="-457016">
              <a:buFont typeface="Arial" panose="020B0604020202020204" pitchFamily="34" charset="0"/>
              <a:buChar char="•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</a:t>
            </a:r>
          </a:p>
          <a:p>
            <a:pPr lvl="0"/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F135E665-2B95-DB48-92C5-D93E17A30D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30990" y="735947"/>
            <a:ext cx="19304715" cy="1273650"/>
          </a:xfrm>
        </p:spPr>
        <p:txBody>
          <a:bodyPr>
            <a:normAutofit/>
          </a:bodyPr>
          <a:lstStyle>
            <a:lvl1pPr marL="0" indent="0">
              <a:buNone/>
              <a:defRPr sz="7996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Intro option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B01C1A-A5D8-9049-9281-DE0DFE10C6A0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90712C-2237-FD40-A8CE-4AE4DD6303A3}"/>
              </a:ext>
            </a:extLst>
          </p:cNvPr>
          <p:cNvSpPr/>
          <p:nvPr userDrawn="1"/>
        </p:nvSpPr>
        <p:spPr>
          <a:xfrm>
            <a:off x="1830988" y="2262238"/>
            <a:ext cx="1613646" cy="134812"/>
          </a:xfrm>
          <a:prstGeom prst="rect">
            <a:avLst/>
          </a:prstGeom>
          <a:solidFill>
            <a:srgbClr val="8BC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2BA65CC-0D9C-8342-8B13-E7EE4B99B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0988" y="2725747"/>
            <a:ext cx="17528166" cy="993602"/>
          </a:xfrm>
        </p:spPr>
        <p:txBody>
          <a:bodyPr>
            <a:normAutofit/>
          </a:bodyPr>
          <a:lstStyle>
            <a:lvl1pPr marL="0" indent="0">
              <a:buNone/>
              <a:defRPr sz="5396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469D22-7532-8543-98EE-164F091EE6F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83FEBD-C446-A746-BCF4-D48C5607D3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028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aragraph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BF13FAB-25B6-F34D-BF81-87C35019B7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0987" y="4522229"/>
            <a:ext cx="12799413" cy="7386908"/>
          </a:xfr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371600" indent="-457200">
              <a:buFont typeface="Arial" panose="020B0604020202020204" pitchFamily="34" charset="0"/>
              <a:buChar char="•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</a:t>
            </a:r>
          </a:p>
          <a:p>
            <a:pPr lvl="0"/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F135E665-2B95-DB48-92C5-D93E17A30D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30987" y="735943"/>
            <a:ext cx="19304716" cy="1273650"/>
          </a:xfrm>
        </p:spPr>
        <p:txBody>
          <a:bodyPr>
            <a:norm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Intro option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B01C1A-A5D8-9049-9281-DE0DFE10C6A0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90712C-2237-FD40-A8CE-4AE4DD6303A3}"/>
              </a:ext>
            </a:extLst>
          </p:cNvPr>
          <p:cNvSpPr/>
          <p:nvPr userDrawn="1"/>
        </p:nvSpPr>
        <p:spPr>
          <a:xfrm>
            <a:off x="1830987" y="2262237"/>
            <a:ext cx="1613647" cy="134811"/>
          </a:xfrm>
          <a:prstGeom prst="rect">
            <a:avLst/>
          </a:prstGeom>
          <a:solidFill>
            <a:srgbClr val="8BC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2BA65CC-0D9C-8342-8B13-E7EE4B99B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0988" y="2725743"/>
            <a:ext cx="17528166" cy="993602"/>
          </a:xfrm>
        </p:spPr>
        <p:txBody>
          <a:bodyPr>
            <a:norm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469D22-7532-8543-98EE-164F091EE6F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83FEBD-C446-A746-BCF4-D48C5607D3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3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r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9ABBAB-64B0-C745-BF83-8B94EF4243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972516" y="0"/>
            <a:ext cx="12414660" cy="1355441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7DFB5663-9DC4-894F-8674-1F19FA8A61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901" y="4077709"/>
            <a:ext cx="8310540" cy="7837736"/>
          </a:xfr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marR="0" indent="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marL="1371600" marR="0" lvl="1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Sub bullet</a:t>
            </a:r>
          </a:p>
          <a:p>
            <a:pPr marL="1371600" marR="0" lvl="1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1ADE870-CAFA-EE42-B92F-3145882E02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7901" y="1278035"/>
            <a:ext cx="9453540" cy="1273650"/>
          </a:xfrm>
        </p:spPr>
        <p:txBody>
          <a:bodyPr>
            <a:norm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right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616B9E-1B74-934D-A875-26467D44D6BD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895A580-D52D-7046-9F95-53467210D9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7901" y="2869459"/>
            <a:ext cx="8204200" cy="890476"/>
          </a:xfrm>
        </p:spPr>
        <p:txBody>
          <a:bodyPr>
            <a:norm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54F5E-8BFC-204A-AF68-D29E59E46C8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27CFC5-5E9D-9E4F-930C-6C086A639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42896" y="12360164"/>
            <a:ext cx="951483" cy="9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372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lef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9264D6A-8730-8D48-9794-9CC46CF48BD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30480"/>
            <a:ext cx="12193587" cy="1347215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7B155C-4C97-4943-8140-9102A52EA810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F67E976C-0AD3-A842-A470-AE7FB6DEA2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63611" y="3947079"/>
            <a:ext cx="8310540" cy="8502388"/>
          </a:xfr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9197352A-006D-3A43-A766-2E99DFB1A7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63611" y="1147405"/>
            <a:ext cx="9453540" cy="1273650"/>
          </a:xfrm>
        </p:spPr>
        <p:txBody>
          <a:bodyPr>
            <a:norm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left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D3432D6-57FC-A94F-BD48-C4126701DE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63611" y="2738829"/>
            <a:ext cx="8204200" cy="935201"/>
          </a:xfrm>
        </p:spPr>
        <p:txBody>
          <a:bodyPr>
            <a:norm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642A3-9E3E-614D-BE7D-BE0AB84C59A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EAEDC8-51B9-8C40-986E-81CBBD81E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738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botto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91A7074-EDBF-6D4B-99B4-58A8EE6C8F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303520" y="4488139"/>
            <a:ext cx="19780135" cy="83184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1F8E23B-21E2-C144-94DE-1D18052CD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14375" y="1102876"/>
            <a:ext cx="8926080" cy="3402776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F7331C9-1815-304D-8B4D-C28FC1973A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5" y="961558"/>
            <a:ext cx="10887485" cy="127365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bottom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F76F44-02F5-814D-9827-4A5072A25B38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0A69697-7FF9-2545-9F47-FABACD242E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81605" y="2235208"/>
            <a:ext cx="8204200" cy="1455045"/>
          </a:xfrm>
        </p:spPr>
        <p:txBody>
          <a:bodyPr>
            <a:norm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D1C33-A6FB-B14A-BA66-2CD7DB68872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85963-F7CF-CF41-B4F1-AD918DA805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73137" y="12344149"/>
            <a:ext cx="951483" cy="9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749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graph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1">
            <a:extLst>
              <a:ext uri="{FF2B5EF4-FFF2-40B4-BE49-F238E27FC236}">
                <a16:creationId xmlns:a16="http://schemas.microsoft.com/office/drawing/2014/main" id="{2590992B-8B24-DC41-8B16-982EF12AAF4F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3420701" y="1314086"/>
            <a:ext cx="9797108" cy="10811654"/>
          </a:xfrm>
          <a:solidFill>
            <a:schemeClr val="bg1">
              <a:lumMod val="85000"/>
            </a:schemeClr>
          </a:solidFill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0D8E6A-23C6-7C49-B6D3-6B9A131AEAEB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EA978389-74C0-DE4E-8850-35ACEC0B74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7901" y="886145"/>
            <a:ext cx="9453540" cy="1273650"/>
          </a:xfrm>
        </p:spPr>
        <p:txBody>
          <a:bodyPr>
            <a:norm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right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68EDA0-27BF-F64B-9CC7-FB4FFB73D3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7901" y="2477569"/>
            <a:ext cx="8204200" cy="941441"/>
          </a:xfrm>
        </p:spPr>
        <p:txBody>
          <a:bodyPr>
            <a:norm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6489E2D8-A89A-024F-93D0-6FF6AF4976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901" y="4156088"/>
            <a:ext cx="8310540" cy="8502388"/>
          </a:xfr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8B1B6-46B4-0A47-BBF3-D86B52751A7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EFBD0A-82EF-5942-B0CC-2F7016DC3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266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graph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1">
            <a:extLst>
              <a:ext uri="{FF2B5EF4-FFF2-40B4-BE49-F238E27FC236}">
                <a16:creationId xmlns:a16="http://schemas.microsoft.com/office/drawing/2014/main" id="{835C1A86-0AE3-C047-A548-9CBC9590656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199033" y="1250697"/>
            <a:ext cx="9797108" cy="10811654"/>
          </a:xfrm>
          <a:solidFill>
            <a:schemeClr val="bg1">
              <a:lumMod val="85000"/>
            </a:schemeClr>
          </a:solidFill>
        </p:spPr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DAE4A-8BA2-144D-AA72-1DC31AE481A9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9E71595-D4BD-644B-8080-F9A0828A6E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91035" y="1069027"/>
            <a:ext cx="9453540" cy="1273650"/>
          </a:xfrm>
        </p:spPr>
        <p:txBody>
          <a:bodyPr>
            <a:norm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left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9EDBF78-1DE8-A545-85D9-4AD242D891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91035" y="2660451"/>
            <a:ext cx="8204200" cy="1004830"/>
          </a:xfrm>
        </p:spPr>
        <p:txBody>
          <a:bodyPr>
            <a:norm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C0CEF2EF-329D-4E4F-98E9-4DEEF1C7E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91035" y="3868701"/>
            <a:ext cx="8310540" cy="8502388"/>
          </a:xfr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E59FB-9958-234A-AE4E-C522CC8D2C7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0312D8-411C-5142-B743-E1BE75E0B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572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graph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D602BB2-5BD7-B545-BEC9-A19FBD79210D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581605" y="4339682"/>
            <a:ext cx="21159216" cy="7873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FC6AA1-9067-5644-AC07-D5027C4A2873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1B14B93-C808-0848-9D88-815DE52AC1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5" y="778676"/>
            <a:ext cx="10887485" cy="127365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bottom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3D8CCC6-7ED6-024B-89F2-A641C0699E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81604" y="2052326"/>
            <a:ext cx="10887485" cy="1568694"/>
          </a:xfrm>
        </p:spPr>
        <p:txBody>
          <a:bodyPr>
            <a:norm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D230DB0-81BB-2B4E-BBE2-04D1866B15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14375" y="946120"/>
            <a:ext cx="8926080" cy="3402776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E7AD3-CD2A-FD46-8FF0-09C652E528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82874E-43B6-7241-8FE3-2C22F4085E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73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hart / graph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1F8E23B-21E2-C144-94DE-1D18052CD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0407" y="11096568"/>
            <a:ext cx="8926080" cy="1393791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F7331C9-1815-304D-8B4D-C28FC1973A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5" y="833751"/>
            <a:ext cx="12116107" cy="127365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Double Chart / graph bottom</a:t>
            </a:r>
          </a:p>
        </p:txBody>
      </p:sp>
      <p:sp>
        <p:nvSpPr>
          <p:cNvPr id="9" name="Chart Placeholder 2">
            <a:extLst>
              <a:ext uri="{FF2B5EF4-FFF2-40B4-BE49-F238E27FC236}">
                <a16:creationId xmlns:a16="http://schemas.microsoft.com/office/drawing/2014/main" id="{CAD5D53F-3204-0C40-87C8-40255D6883DB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13268071" y="3017672"/>
            <a:ext cx="8650224" cy="7873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3337D99B-26F9-964F-A50D-EB74FA1E4B2E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2240407" y="3017672"/>
            <a:ext cx="8650224" cy="7873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312014-6F80-BF47-B7BA-DF0A1F35DBD9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CFE4698F-0AFB-0C4E-AB71-5294DE14EC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183710" y="11096568"/>
            <a:ext cx="8926080" cy="1393791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43605-A168-C046-AC7B-CC8D16CA707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C6D337-84FA-2645-A94D-9966652555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148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saic r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8DA5BF-5E9D-D048-8F19-7BC2B03F1F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88887" y="536714"/>
            <a:ext cx="11201400" cy="3869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3D5CA99-8420-0B4B-94BA-BA1C672501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88887" y="4847012"/>
            <a:ext cx="4803983" cy="443547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D2F892EA-F5E2-E042-8BC3-7D0CA813B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988170" y="4847012"/>
            <a:ext cx="5902117" cy="443547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6A693A-0D46-3B49-A917-04D98BFB29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688887" y="9760228"/>
            <a:ext cx="11201400" cy="238977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F72DE-636B-FE4D-87F6-0AF5FD7712F2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AA0DE551-BEBF-5B47-AEA7-060FF4ED69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7901" y="807767"/>
            <a:ext cx="9453540" cy="1273650"/>
          </a:xfrm>
        </p:spPr>
        <p:txBody>
          <a:bodyPr>
            <a:norm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right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34CE9BF-FB0E-AA4E-B0AD-336DC2FA27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7901" y="2399191"/>
            <a:ext cx="8204200" cy="1273650"/>
          </a:xfrm>
        </p:spPr>
        <p:txBody>
          <a:bodyPr>
            <a:norm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806B94C8-3960-3D43-8E6E-23367B278F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901" y="4208339"/>
            <a:ext cx="8310540" cy="8502388"/>
          </a:xfr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1B942-4168-324C-B144-6C7E966834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13C2D2-B7D8-AE48-86E3-7247C33A8F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157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saic lef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8DA5BF-5E9D-D048-8F19-7BC2B03F1F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8279" y="536714"/>
            <a:ext cx="11201400" cy="3869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3D5CA99-8420-0B4B-94BA-BA1C672501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8279" y="4847012"/>
            <a:ext cx="4803983" cy="443547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D2F892EA-F5E2-E042-8BC3-7D0CA813B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7562" y="4847012"/>
            <a:ext cx="5902117" cy="443547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6A693A-0D46-3B49-A917-04D98BFB29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279" y="9760227"/>
            <a:ext cx="11201400" cy="322425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E3BB53-A7F0-1444-BC3E-B8C6AE9C99A5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E3815B60-BF9C-2549-8515-332389FEC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474285" y="781650"/>
            <a:ext cx="9453540" cy="1273650"/>
          </a:xfrm>
        </p:spPr>
        <p:txBody>
          <a:bodyPr>
            <a:normAutofit/>
          </a:bodyPr>
          <a:lstStyle>
            <a:lvl1pPr marL="0" indent="0">
              <a:buNone/>
              <a:defRPr sz="8000" b="1">
                <a:solidFill>
                  <a:srgbClr val="232F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left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A19E09F-E223-1A4D-AB63-DB4679D563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74285" y="2373074"/>
            <a:ext cx="8204200" cy="1273650"/>
          </a:xfrm>
        </p:spPr>
        <p:txBody>
          <a:bodyPr>
            <a:normAutofit/>
          </a:bodyPr>
          <a:lstStyle>
            <a:lvl1pPr marL="0" indent="0">
              <a:buNone/>
              <a:defRPr sz="5400" b="0" i="0">
                <a:solidFill>
                  <a:srgbClr val="232F3E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36839152-6269-F849-ABAB-14B0FD94E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74285" y="4182213"/>
            <a:ext cx="8310540" cy="8502388"/>
          </a:xfr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B334E-5E36-1F4B-9CD2-98A40384BD4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805453-969D-DB48-A9CE-9EBA0D94D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7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r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9ABBAB-64B0-C745-BF83-8B94EF4243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972517" y="0"/>
            <a:ext cx="12414660" cy="1355441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7DFB5663-9DC4-894F-8674-1F19FA8A61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905" y="4077710"/>
            <a:ext cx="8310540" cy="7837736"/>
          </a:xfrm>
        </p:spPr>
        <p:txBody>
          <a:bodyPr>
            <a:normAutofit/>
          </a:bodyPr>
          <a:lstStyle>
            <a:lvl1pPr marL="457016" marR="0" indent="-457016" algn="l" defTabSz="182806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036" marR="0" indent="0" algn="l" defTabSz="182806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marL="1371052" marR="0" lvl="1" indent="-457016" algn="l" defTabSz="182806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Sub bullet</a:t>
            </a:r>
          </a:p>
          <a:p>
            <a:pPr marL="1371052" marR="0" lvl="1" indent="-457016" algn="l" defTabSz="182806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1ADE870-CAFA-EE42-B92F-3145882E02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7903" y="1278037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6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right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616B9E-1B74-934D-A875-26467D44D6BD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895A580-D52D-7046-9F95-53467210D9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7902" y="2869460"/>
            <a:ext cx="8204200" cy="890476"/>
          </a:xfrm>
        </p:spPr>
        <p:txBody>
          <a:bodyPr>
            <a:normAutofit/>
          </a:bodyPr>
          <a:lstStyle>
            <a:lvl1pPr marL="0" indent="0">
              <a:buNone/>
              <a:defRPr sz="5396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54F5E-8BFC-204A-AF68-D29E59E46C8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27CFC5-5E9D-9E4F-930C-6C086A639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42896" y="12360164"/>
            <a:ext cx="951484" cy="9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453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saic botto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0EE964C1-9E47-5545-BDD5-3E90B06BA9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8273" y="4140346"/>
            <a:ext cx="7335384" cy="8102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76B5F97-94EA-4C42-8088-A9E31DCE6F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406358" y="4140346"/>
            <a:ext cx="7335384" cy="8102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A03798D0-8671-9D43-91CA-CAC36A4285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5895" y="4012353"/>
            <a:ext cx="7335384" cy="4053961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4EE5ADEC-60D9-8646-B77B-E40BE4C167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25895" y="8696990"/>
            <a:ext cx="7335384" cy="3546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EEF692-66BC-E54E-9FB1-746B92D79FB9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8B49C452-6804-4440-9467-2480DD74CF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5" y="857054"/>
            <a:ext cx="10887485" cy="127365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rgbClr val="232F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bottom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D0F8308-6FA1-B145-A47D-6809E5D429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81605" y="2130704"/>
            <a:ext cx="10887484" cy="945596"/>
          </a:xfrm>
        </p:spPr>
        <p:txBody>
          <a:bodyPr>
            <a:normAutofit/>
          </a:bodyPr>
          <a:lstStyle>
            <a:lvl1pPr marL="0" indent="0">
              <a:buNone/>
              <a:defRPr sz="5400" b="0" i="0">
                <a:solidFill>
                  <a:srgbClr val="232F3E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51DE9B54-9DE2-2143-B8BE-52F1238A91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14375" y="815490"/>
            <a:ext cx="8926080" cy="3402776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32E9D-DC38-FA4E-928B-74F5D0EB64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9A013-5328-1047-99D7-E2D14D27D8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62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1A4C7E7B-903A-6F4B-947B-259BCDDF30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78992" y="2781327"/>
            <a:ext cx="13618059" cy="2185813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indent="0">
              <a:buNone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5D4B362B-5655-0E44-86EF-696029DFF7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90765" y="7131910"/>
            <a:ext cx="5332744" cy="4773065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endParaRPr lang="en-US"/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  <a:br>
              <a:rPr lang="en-US"/>
            </a:br>
            <a:endParaRPr lang="en-US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029D2BA7-EAAE-2F45-9759-151501BFE5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90765" y="5988004"/>
            <a:ext cx="4156745" cy="1119333"/>
          </a:xfr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BD513ABE-BE77-E14B-B4B7-C7D788989A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61728" y="7131910"/>
            <a:ext cx="5332744" cy="4773065"/>
          </a:xfr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86E0BC76-F7A7-D84B-836E-F622B1C30C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1728" y="5988004"/>
            <a:ext cx="4156745" cy="1119333"/>
          </a:xfr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12D2596D-33E9-534C-A822-A9CD40206A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78992" y="976545"/>
            <a:ext cx="16622517" cy="1597659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Info slide option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13AEE9-A425-4D45-9958-11BA639DBC7D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C32AE-0D07-4943-B0B6-6FB38907FB0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8151E4-2E3A-444D-8EBA-B92AA5FFD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824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e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A4E752-ABA3-234B-A596-8B189678A6D9}"/>
              </a:ext>
            </a:extLst>
          </p:cNvPr>
          <p:cNvSpPr/>
          <p:nvPr userDrawn="1"/>
        </p:nvSpPr>
        <p:spPr>
          <a:xfrm>
            <a:off x="0" y="-152898"/>
            <a:ext cx="24387175" cy="13837920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5CDF6D2-C586-CB40-8F5B-E2FA0E690F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2204" y="8734399"/>
            <a:ext cx="15014156" cy="1245469"/>
          </a:xfrm>
        </p:spPr>
        <p:txBody>
          <a:bodyPr>
            <a:noAutofit/>
          </a:bodyPr>
          <a:lstStyle>
            <a:lvl1pPr marL="0" indent="0">
              <a:buNone/>
              <a:defRPr sz="7000" b="0" i="0">
                <a:solidFill>
                  <a:schemeClr val="bg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- First Name Last Name, Position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8AFE1503-9AEC-C44C-A96B-2482BD8D3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82204" y="4231977"/>
            <a:ext cx="17048696" cy="2534085"/>
          </a:xfrm>
        </p:spPr>
        <p:txBody>
          <a:bodyPr>
            <a:noAutofit/>
          </a:bodyPr>
          <a:lstStyle>
            <a:lvl1pPr marL="0" indent="0">
              <a:buNone/>
              <a:defRPr sz="10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“Placeholder pulled quote. Aluminum Association.”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5D930A-C366-574B-84B7-3CAF4C971B7D}"/>
              </a:ext>
            </a:extLst>
          </p:cNvPr>
          <p:cNvSpPr/>
          <p:nvPr userDrawn="1"/>
        </p:nvSpPr>
        <p:spPr>
          <a:xfrm>
            <a:off x="1582204" y="7682825"/>
            <a:ext cx="1613647" cy="134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349BB-B7D7-E345-A8DB-FC06E53E41D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E5E7A5-C262-6F49-9123-7F65924305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71537" y="12471149"/>
            <a:ext cx="951483" cy="9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667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7A7846-E1EE-A64A-9A5F-8C4EC3C2F8DD}"/>
              </a:ext>
            </a:extLst>
          </p:cNvPr>
          <p:cNvSpPr/>
          <p:nvPr userDrawn="1"/>
        </p:nvSpPr>
        <p:spPr>
          <a:xfrm>
            <a:off x="-3175" y="-121920"/>
            <a:ext cx="24387175" cy="13837920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E6C588-3EF2-8D49-AC66-7F44782809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0988" y="3549949"/>
            <a:ext cx="8204200" cy="1597660"/>
          </a:xfrm>
        </p:spPr>
        <p:txBody>
          <a:bodyPr>
            <a:noAutofit/>
          </a:bodyPr>
          <a:lstStyle>
            <a:lvl1pPr marL="0" indent="0">
              <a:buNone/>
              <a:defRPr sz="12000" b="1">
                <a:solidFill>
                  <a:schemeClr val="bg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70338A6-7FA9-3043-9464-EE60A49D2A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0988" y="6797040"/>
            <a:ext cx="5238885" cy="1657027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5B2E61B-7B43-5A4D-9684-8B9128925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47360" y="12105827"/>
            <a:ext cx="14348812" cy="7887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@</a:t>
            </a:r>
            <a:r>
              <a:rPr lang="en-US" err="1"/>
              <a:t>AluminumNews</a:t>
            </a:r>
            <a:r>
              <a:rPr lang="en-US"/>
              <a:t> | @</a:t>
            </a:r>
            <a:r>
              <a:rPr lang="en-US" err="1"/>
              <a:t>ChooseAluminum</a:t>
            </a:r>
            <a:r>
              <a:rPr lang="en-US"/>
              <a:t> | @</a:t>
            </a:r>
            <a:r>
              <a:rPr lang="en-US" err="1"/>
              <a:t>DriveAluminum</a:t>
            </a:r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AF6E07D-814B-0C41-8811-8FAB13A616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21415" y="12105828"/>
            <a:ext cx="4989183" cy="788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ChooseAluminum.org</a:t>
            </a:r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38E1D50-E663-7344-BA70-95E5BAF111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27766" y="12147420"/>
            <a:ext cx="505096" cy="4504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C85478-ADF4-7B43-BE52-F54C0A7501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433137">
            <a:off x="1842089" y="12099470"/>
            <a:ext cx="462330" cy="546390"/>
          </a:xfrm>
          <a:prstGeom prst="rect">
            <a:avLst/>
          </a:prstGeom>
        </p:spPr>
      </p:pic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9628DBC-15F1-D84E-94A6-B59E33D9A2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59555" y="11000251"/>
            <a:ext cx="8204200" cy="1597660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JOIN THE CONVERSATION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50F808-6F45-5C4E-9BDD-BCF8D268F0F5}"/>
              </a:ext>
            </a:extLst>
          </p:cNvPr>
          <p:cNvSpPr/>
          <p:nvPr userDrawn="1"/>
        </p:nvSpPr>
        <p:spPr>
          <a:xfrm>
            <a:off x="1830988" y="6027344"/>
            <a:ext cx="1613647" cy="134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BB9EDB-B3CA-C24C-9AC5-DC9F9C33BC57}"/>
              </a:ext>
            </a:extLst>
          </p:cNvPr>
          <p:cNvSpPr/>
          <p:nvPr userDrawn="1"/>
        </p:nvSpPr>
        <p:spPr>
          <a:xfrm flipV="1">
            <a:off x="7510598" y="11266401"/>
            <a:ext cx="1511702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04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Heav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7367" y="167632"/>
            <a:ext cx="21122750" cy="1937840"/>
          </a:xfrm>
        </p:spPr>
        <p:txBody>
          <a:bodyPr/>
          <a:lstStyle>
            <a:lvl1pPr>
              <a:defRPr sz="8000"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57773" y="2246283"/>
            <a:ext cx="21027912" cy="666657"/>
          </a:xfrm>
        </p:spPr>
        <p:txBody>
          <a:bodyPr wrap="square">
            <a:spAutoFit/>
          </a:bodyPr>
          <a:lstStyle>
            <a:lvl1pPr>
              <a:lnSpc>
                <a:spcPts val="4000"/>
              </a:lnSpc>
              <a:defRPr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93364" y="3647620"/>
            <a:ext cx="20892320" cy="5684928"/>
          </a:xfrm>
        </p:spPr>
        <p:txBody>
          <a:bodyPr wrap="square" numCol="2" spcCol="540000">
            <a:noAutofit/>
          </a:bodyPr>
          <a:lstStyle>
            <a:lvl1pPr algn="just">
              <a:lnSpc>
                <a:spcPts val="4000"/>
              </a:lnSpc>
              <a:spcBef>
                <a:spcPts val="0"/>
              </a:spcBef>
              <a:defRPr sz="3466" cap="none" spc="-54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9B6A4-4B9C-4CFE-9788-974D6AABB6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A_Logo_Gree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1" y="12344400"/>
            <a:ext cx="398084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129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32213" y="1673428"/>
            <a:ext cx="21122750" cy="6299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28228" y="3031205"/>
            <a:ext cx="21027912" cy="666657"/>
          </a:xfrm>
        </p:spPr>
        <p:txBody>
          <a:bodyPr wrap="square">
            <a:spAutoFit/>
          </a:bodyPr>
          <a:lstStyle>
            <a:lvl1pPr>
              <a:lnSpc>
                <a:spcPts val="4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1622018" y="12599481"/>
            <a:ext cx="932495" cy="461537"/>
          </a:xfrm>
        </p:spPr>
        <p:txBody>
          <a:bodyPr wrap="square" anchor="ctr">
            <a:spAutoFit/>
          </a:bodyPr>
          <a:lstStyle>
            <a:lvl1pPr algn="ctr">
              <a:defRPr sz="2666" b="0" spc="-26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6</a:t>
            </a:r>
            <a:endParaRPr lang="en-US"/>
          </a:p>
        </p:txBody>
      </p:sp>
      <p:sp>
        <p:nvSpPr>
          <p:cNvPr id="17" name="Picture Placeholder 6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2016263" y="7046265"/>
            <a:ext cx="20354650" cy="620682"/>
          </a:xfrm>
          <a:solidFill>
            <a:srgbClr val="333333"/>
          </a:solidFill>
        </p:spPr>
        <p:txBody>
          <a:bodyPr anchor="ctr"/>
          <a:lstStyle>
            <a:lvl1pPr algn="ctr">
              <a:defRPr sz="3734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dirty="0" err="1"/>
              <a:t>image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016263" y="10515600"/>
            <a:ext cx="20354650" cy="609600"/>
          </a:xfrm>
          <a:solidFill>
            <a:srgbClr val="6DC701"/>
          </a:solidFill>
        </p:spPr>
        <p:txBody>
          <a:bodyPr wrap="square" lIns="43200" tIns="0" rIns="43200" bIns="0" anchor="ctr">
            <a:noAutofit/>
          </a:bodyPr>
          <a:lstStyle>
            <a:lvl1pPr>
              <a:defRPr sz="3734" spc="-5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A_Logo_Green.eps">
            <a:extLst>
              <a:ext uri="{FF2B5EF4-FFF2-40B4-BE49-F238E27FC236}">
                <a16:creationId xmlns:a16="http://schemas.microsoft.com/office/drawing/2014/main" id="{07802602-D0C5-4694-BACC-D4001CC43E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1" y="12344400"/>
            <a:ext cx="398084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82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800" y="-1828748"/>
            <a:ext cx="7865498" cy="5943552"/>
          </a:xfrm>
        </p:spPr>
        <p:txBody>
          <a:bodyPr anchor="b"/>
          <a:lstStyle>
            <a:lvl1pPr>
              <a:defRPr sz="6396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9"/>
            <a:ext cx="12346007" cy="3522330"/>
          </a:xfrm>
        </p:spPr>
        <p:txBody>
          <a:bodyPr/>
          <a:lstStyle>
            <a:lvl1pPr>
              <a:defRPr sz="6396"/>
            </a:lvl1pPr>
            <a:lvl2pPr>
              <a:defRPr sz="5596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800" y="4114813"/>
            <a:ext cx="7865498" cy="620682"/>
          </a:xfrm>
        </p:spPr>
        <p:txBody>
          <a:bodyPr/>
          <a:lstStyle>
            <a:lvl1pPr marL="0" indent="0">
              <a:buNone/>
              <a:defRPr sz="3200"/>
            </a:lvl1pPr>
            <a:lvl2pPr marL="913970" indent="0">
              <a:buNone/>
              <a:defRPr sz="2800"/>
            </a:lvl2pPr>
            <a:lvl3pPr marL="1827932" indent="0">
              <a:buNone/>
              <a:defRPr sz="2400"/>
            </a:lvl3pPr>
            <a:lvl4pPr marL="2741900" indent="0">
              <a:buNone/>
              <a:defRPr sz="2000"/>
            </a:lvl4pPr>
            <a:lvl5pPr marL="3655864" indent="0">
              <a:buNone/>
              <a:defRPr sz="2000"/>
            </a:lvl5pPr>
            <a:lvl6pPr marL="4569832" indent="0">
              <a:buNone/>
              <a:defRPr sz="2000"/>
            </a:lvl6pPr>
            <a:lvl7pPr marL="5483794" indent="0">
              <a:buNone/>
              <a:defRPr sz="2000"/>
            </a:lvl7pPr>
            <a:lvl8pPr marL="6397760" indent="0">
              <a:buNone/>
              <a:defRPr sz="2000"/>
            </a:lvl8pPr>
            <a:lvl9pPr marL="731173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37244">
              <a:defRPr/>
            </a:pPr>
            <a:endParaRPr lang="fr-C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37244">
              <a:defRPr/>
            </a:pPr>
            <a:endParaRPr lang="fr-C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37244">
              <a:defRPr/>
            </a:pPr>
            <a:fld id="{CA9DB5DD-7894-4AA3-A655-84B849F0F151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 defTabSz="2437244"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264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8" y="-1828748"/>
            <a:ext cx="7865498" cy="5943552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9"/>
            <a:ext cx="12346007" cy="3522330"/>
          </a:xfrm>
        </p:spPr>
        <p:txBody>
          <a:bodyPr/>
          <a:lstStyle>
            <a:lvl1pPr>
              <a:defRPr sz="6398"/>
            </a:lvl1pPr>
            <a:lvl2pPr>
              <a:defRPr sz="5598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8" y="4114811"/>
            <a:ext cx="7865498" cy="620682"/>
          </a:xfrm>
        </p:spPr>
        <p:txBody>
          <a:bodyPr/>
          <a:lstStyle>
            <a:lvl1pPr marL="0" indent="0">
              <a:buNone/>
              <a:defRPr sz="3200"/>
            </a:lvl1pPr>
            <a:lvl2pPr marL="914152" indent="0">
              <a:buNone/>
              <a:defRPr sz="2800"/>
            </a:lvl2pPr>
            <a:lvl3pPr marL="1828298" indent="0">
              <a:buNone/>
              <a:defRPr sz="2400"/>
            </a:lvl3pPr>
            <a:lvl4pPr marL="2742448" indent="0">
              <a:buNone/>
              <a:defRPr sz="2000"/>
            </a:lvl4pPr>
            <a:lvl5pPr marL="3656596" indent="0">
              <a:buNone/>
              <a:defRPr sz="2000"/>
            </a:lvl5pPr>
            <a:lvl6pPr marL="4570746" indent="0">
              <a:buNone/>
              <a:defRPr sz="2000"/>
            </a:lvl6pPr>
            <a:lvl7pPr marL="5484890" indent="0">
              <a:buNone/>
              <a:defRPr sz="2000"/>
            </a:lvl7pPr>
            <a:lvl8pPr marL="6399040" indent="0">
              <a:buNone/>
              <a:defRPr sz="2000"/>
            </a:lvl8pPr>
            <a:lvl9pPr marL="7313192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37732">
              <a:defRPr/>
            </a:pPr>
            <a:endParaRPr lang="fr-C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37732">
              <a:defRPr/>
            </a:pPr>
            <a:endParaRPr lang="fr-C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37732">
              <a:defRPr/>
            </a:pPr>
            <a:fld id="{CA9DB5DD-7894-4AA3-A655-84B849F0F151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 defTabSz="2437732"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127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-1828748"/>
            <a:ext cx="7865498" cy="5943552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7"/>
            <a:ext cx="12346007" cy="352233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9"/>
            <a:ext cx="7865498" cy="620682"/>
          </a:xfrm>
        </p:spPr>
        <p:txBody>
          <a:bodyPr/>
          <a:lstStyle>
            <a:lvl1pPr marL="0" indent="0">
              <a:buNone/>
              <a:defRPr sz="3200"/>
            </a:lvl1pPr>
            <a:lvl2pPr marL="914334" indent="0">
              <a:buNone/>
              <a:defRPr sz="2800"/>
            </a:lvl2pPr>
            <a:lvl3pPr marL="1828664" indent="0">
              <a:buNone/>
              <a:defRPr sz="2400"/>
            </a:lvl3pPr>
            <a:lvl4pPr marL="2742996" indent="0">
              <a:buNone/>
              <a:defRPr sz="2000"/>
            </a:lvl4pPr>
            <a:lvl5pPr marL="3657328" indent="0">
              <a:buNone/>
              <a:defRPr sz="2000"/>
            </a:lvl5pPr>
            <a:lvl6pPr marL="4571660" indent="0">
              <a:buNone/>
              <a:defRPr sz="2000"/>
            </a:lvl6pPr>
            <a:lvl7pPr marL="5485988" indent="0">
              <a:buNone/>
              <a:defRPr sz="2000"/>
            </a:lvl7pPr>
            <a:lvl8pPr marL="6400320" indent="0">
              <a:buNone/>
              <a:defRPr sz="2000"/>
            </a:lvl8pPr>
            <a:lvl9pPr marL="731465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38220">
              <a:defRPr/>
            </a:pPr>
            <a:endParaRPr lang="fr-C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38220">
              <a:defRPr/>
            </a:pPr>
            <a:endParaRPr lang="fr-C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38220">
              <a:defRPr/>
            </a:pPr>
            <a:fld id="{CA9DB5DD-7894-4AA3-A655-84B849F0F151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 defTabSz="2438220"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9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lef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9264D6A-8730-8D48-9794-9CC46CF48BD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30480"/>
            <a:ext cx="12193588" cy="1347216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7B155C-4C97-4943-8140-9102A52EA810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F67E976C-0AD3-A842-A470-AE7FB6DEA2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63615" y="3947080"/>
            <a:ext cx="8310540" cy="8502388"/>
          </a:xfrm>
        </p:spPr>
        <p:txBody>
          <a:bodyPr>
            <a:normAutofit/>
          </a:bodyPr>
          <a:lstStyle>
            <a:lvl1pPr marL="457016" marR="0" indent="-457016" algn="l" defTabSz="182806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9197352A-006D-3A43-A766-2E99DFB1A7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63613" y="1147409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6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left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D3432D6-57FC-A94F-BD48-C4126701DE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63612" y="2738833"/>
            <a:ext cx="8204200" cy="935202"/>
          </a:xfrm>
        </p:spPr>
        <p:txBody>
          <a:bodyPr>
            <a:normAutofit/>
          </a:bodyPr>
          <a:lstStyle>
            <a:lvl1pPr marL="0" indent="0">
              <a:buNone/>
              <a:defRPr sz="5396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642A3-9E3E-614D-BE7D-BE0AB84C59A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EAEDC8-51B9-8C40-986E-81CBBD81E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5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botto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91A7074-EDBF-6D4B-99B4-58A8EE6C8F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303520" y="4488143"/>
            <a:ext cx="19780135" cy="831845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1F8E23B-21E2-C144-94DE-1D18052CD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14375" y="1102876"/>
            <a:ext cx="8926080" cy="3402776"/>
          </a:xfrm>
        </p:spPr>
        <p:txBody>
          <a:bodyPr>
            <a:normAutofit/>
          </a:bodyPr>
          <a:lstStyle>
            <a:lvl1pPr marL="457016" indent="-457016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F7331C9-1815-304D-8B4D-C28FC1973A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6" y="961561"/>
            <a:ext cx="10887485" cy="1273650"/>
          </a:xfrm>
        </p:spPr>
        <p:txBody>
          <a:bodyPr>
            <a:normAutofit/>
          </a:bodyPr>
          <a:lstStyle>
            <a:lvl1pPr marL="0" indent="0">
              <a:buNone/>
              <a:defRPr sz="6996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bottom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F76F44-02F5-814D-9827-4A5072A25B38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0A69697-7FF9-2545-9F47-FABACD242E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81606" y="2235211"/>
            <a:ext cx="8204200" cy="1455046"/>
          </a:xfrm>
        </p:spPr>
        <p:txBody>
          <a:bodyPr>
            <a:normAutofit/>
          </a:bodyPr>
          <a:lstStyle>
            <a:lvl1pPr marL="0" indent="0">
              <a:buNone/>
              <a:defRPr sz="5396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D1C33-A6FB-B14A-BA66-2CD7DB68872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85963-F7CF-CF41-B4F1-AD918DA805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73137" y="12344150"/>
            <a:ext cx="951484" cy="9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6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graph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1">
            <a:extLst>
              <a:ext uri="{FF2B5EF4-FFF2-40B4-BE49-F238E27FC236}">
                <a16:creationId xmlns:a16="http://schemas.microsoft.com/office/drawing/2014/main" id="{2590992B-8B24-DC41-8B16-982EF12AAF4F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3420702" y="1314089"/>
            <a:ext cx="9797107" cy="10811654"/>
          </a:xfrm>
          <a:solidFill>
            <a:schemeClr val="bg1">
              <a:lumMod val="85000"/>
            </a:schemeClr>
          </a:solidFill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0D8E6A-23C6-7C49-B6D3-6B9A131AEAEB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EA978389-74C0-DE4E-8850-35ACEC0B74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7903" y="886149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6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right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68EDA0-27BF-F64B-9CC7-FB4FFB73D3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7902" y="2477573"/>
            <a:ext cx="8204200" cy="941442"/>
          </a:xfrm>
        </p:spPr>
        <p:txBody>
          <a:bodyPr>
            <a:normAutofit/>
          </a:bodyPr>
          <a:lstStyle>
            <a:lvl1pPr marL="0" indent="0">
              <a:buNone/>
              <a:defRPr sz="5396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6489E2D8-A89A-024F-93D0-6FF6AF4976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905" y="4156088"/>
            <a:ext cx="8310540" cy="8502388"/>
          </a:xfrm>
        </p:spPr>
        <p:txBody>
          <a:bodyPr>
            <a:normAutofit/>
          </a:bodyPr>
          <a:lstStyle>
            <a:lvl1pPr marL="457016" marR="0" indent="-457016" algn="l" defTabSz="182806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8B1B6-46B4-0A47-BBF3-D86B52751A7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EFBD0A-82EF-5942-B0CC-2F7016DC3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1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graph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1">
            <a:extLst>
              <a:ext uri="{FF2B5EF4-FFF2-40B4-BE49-F238E27FC236}">
                <a16:creationId xmlns:a16="http://schemas.microsoft.com/office/drawing/2014/main" id="{835C1A86-0AE3-C047-A548-9CBC9590656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199034" y="1250701"/>
            <a:ext cx="9797107" cy="10811654"/>
          </a:xfrm>
          <a:solidFill>
            <a:schemeClr val="bg1">
              <a:lumMod val="85000"/>
            </a:schemeClr>
          </a:solidFill>
        </p:spPr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DAE4A-8BA2-144D-AA72-1DC31AE481A9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9E71595-D4BD-644B-8080-F9A0828A6E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91038" y="1069031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6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left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9EDBF78-1DE8-A545-85D9-4AD242D891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91035" y="2660455"/>
            <a:ext cx="8204200" cy="1004830"/>
          </a:xfrm>
        </p:spPr>
        <p:txBody>
          <a:bodyPr>
            <a:normAutofit/>
          </a:bodyPr>
          <a:lstStyle>
            <a:lvl1pPr marL="0" indent="0">
              <a:buNone/>
              <a:defRPr sz="5396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C0CEF2EF-329D-4E4F-98E9-4DEEF1C7E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91036" y="3868700"/>
            <a:ext cx="8310540" cy="8502388"/>
          </a:xfrm>
        </p:spPr>
        <p:txBody>
          <a:bodyPr>
            <a:normAutofit/>
          </a:bodyPr>
          <a:lstStyle>
            <a:lvl1pPr marL="457016" marR="0" indent="-457016" algn="l" defTabSz="182806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E59FB-9958-234A-AE4E-C522CC8D2C7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0312D8-411C-5142-B743-E1BE75E0B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3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8399B-B8C0-494A-9C65-1893272D5054}" type="datetime1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0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  <p:sldLayoutId id="2147483724" r:id="rId35"/>
    <p:sldLayoutId id="2147483725" r:id="rId36"/>
    <p:sldLayoutId id="2147483699" r:id="rId37"/>
    <p:sldLayoutId id="2147483704" r:id="rId38"/>
    <p:sldLayoutId id="2147483700" r:id="rId39"/>
    <p:sldLayoutId id="2147483705" r:id="rId40"/>
    <p:sldLayoutId id="2147483706" r:id="rId41"/>
    <p:sldLayoutId id="2147483707" r:id="rId42"/>
    <p:sldLayoutId id="2147483731" r:id="rId43"/>
    <p:sldLayoutId id="2147483734" r:id="rId44"/>
    <p:sldLayoutId id="2147483735" r:id="rId45"/>
    <p:sldLayoutId id="2147483697" r:id="rId46"/>
    <p:sldLayoutId id="2147483736" r:id="rId47"/>
    <p:sldLayoutId id="2147483728" r:id="rId48"/>
    <p:sldLayoutId id="2147483729" r:id="rId49"/>
    <p:sldLayoutId id="2147483732" r:id="rId50"/>
    <p:sldLayoutId id="2147483733" r:id="rId51"/>
    <p:sldLayoutId id="2147483726" r:id="rId52"/>
    <p:sldLayoutId id="2147483730" r:id="rId53"/>
    <p:sldLayoutId id="2147483701" r:id="rId54"/>
    <p:sldLayoutId id="2147483702" r:id="rId55"/>
    <p:sldLayoutId id="2147483698" r:id="rId56"/>
    <p:sldLayoutId id="2147483727" r:id="rId57"/>
    <p:sldLayoutId id="2147483703" r:id="rId58"/>
  </p:sldLayoutIdLst>
  <p:hf hd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Amazon Ember Display" panose="020F0603020204020204" pitchFamily="34" charset="0"/>
          <a:ea typeface="Amazon Ember Display" panose="020F0603020204020204" pitchFamily="34" charset="0"/>
          <a:cs typeface="Amazon Ember Display" panose="020F0603020204020204" pitchFamily="34" charset="0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Amazon Ember Display" panose="020F0603020204020204" pitchFamily="34" charset="0"/>
          <a:ea typeface="Amazon Ember Display" panose="020F0603020204020204" pitchFamily="34" charset="0"/>
          <a:cs typeface="Amazon Ember Display" panose="020F0603020204020204" pitchFamily="34" charset="0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mazon Ember Display" panose="020F0603020204020204" pitchFamily="34" charset="0"/>
          <a:ea typeface="Amazon Ember Display" panose="020F0603020204020204" pitchFamily="34" charset="0"/>
          <a:cs typeface="Amazon Ember Display" panose="020F0603020204020204" pitchFamily="34" charset="0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mazon Ember Display" panose="020F0603020204020204" pitchFamily="34" charset="0"/>
          <a:ea typeface="Amazon Ember Display" panose="020F0603020204020204" pitchFamily="34" charset="0"/>
          <a:cs typeface="Amazon Ember Display" panose="020F0603020204020204" pitchFamily="34" charset="0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mazon Ember Display" panose="020F0603020204020204" pitchFamily="34" charset="0"/>
          <a:ea typeface="Amazon Ember Display" panose="020F0603020204020204" pitchFamily="34" charset="0"/>
          <a:cs typeface="Amazon Ember Display" panose="020F0603020204020204" pitchFamily="34" charset="0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317A2D-A4A2-6645-9C66-3606E88FEB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2576" y="2242301"/>
            <a:ext cx="16162126" cy="31134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9600" b="1" dirty="0"/>
              <a:t>Annual Summary of Molten Metal Incidents </a:t>
            </a:r>
            <a:r>
              <a:rPr lang="en-US" sz="9600" dirty="0"/>
              <a:t>i</a:t>
            </a:r>
            <a:r>
              <a:rPr lang="en-US" sz="9600" b="1" dirty="0"/>
              <a:t>n 2023</a:t>
            </a:r>
            <a:endParaRPr lang="en-US" sz="9600" dirty="0">
              <a:latin typeface="Calibri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ED62D-B634-C546-B4FA-12D466810C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September 2024</a:t>
            </a:r>
          </a:p>
        </p:txBody>
      </p:sp>
    </p:spTree>
    <p:extLst>
      <p:ext uri="{BB962C8B-B14F-4D97-AF65-F5344CB8AC3E}">
        <p14:creationId xmlns:p14="http://schemas.microsoft.com/office/powerpoint/2010/main" val="3749378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2233874" y="12443326"/>
            <a:ext cx="20128820" cy="1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8. % Injuries/Total Annual Incidents 2001 – 2023	  Sep.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9CA26D-83B0-6A0B-79AD-695CCFA25A7B}"/>
              </a:ext>
            </a:extLst>
          </p:cNvPr>
          <p:cNvSpPr txBox="1"/>
          <p:nvPr/>
        </p:nvSpPr>
        <p:spPr>
          <a:xfrm>
            <a:off x="1058459" y="366474"/>
            <a:ext cx="121955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% Injuries per Total Annual Incidents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2001 – 2023 (Total 836 Injuries)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695C38F-1F2E-464C-8758-8C53AC78FB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894206"/>
              </p:ext>
            </p:extLst>
          </p:nvPr>
        </p:nvGraphicFramePr>
        <p:xfrm>
          <a:off x="1417320" y="2120800"/>
          <a:ext cx="20945374" cy="10472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080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r>
              <a:rPr lang="en-US" sz="6000" b="1" kern="0" dirty="0"/>
              <a:t>Average # of Injuries / Year from Explosions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1724744" y="12472071"/>
            <a:ext cx="22474989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9. Avg. # Injuries / Yr. For 2001-2015 &amp; 2016-2023         Sep. 2024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5316B81-DB3B-3738-6777-ABD6C2DC57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023337"/>
              </p:ext>
            </p:extLst>
          </p:nvPr>
        </p:nvGraphicFramePr>
        <p:xfrm>
          <a:off x="980500" y="1366092"/>
          <a:ext cx="22348215" cy="11016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0417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1535CAA7-FE5E-19FE-A0B2-03748173D2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318564"/>
              </p:ext>
            </p:extLst>
          </p:nvPr>
        </p:nvGraphicFramePr>
        <p:xfrm>
          <a:off x="295275" y="1468438"/>
          <a:ext cx="22575838" cy="139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547299" imgH="5699206" progId="Excel.Sheet.8">
                  <p:embed/>
                </p:oleObj>
              </mc:Choice>
              <mc:Fallback>
                <p:oleObj name="Worksheet" r:id="rId3" imgW="8547299" imgH="5699206" progId="Excel.Sheet.8">
                  <p:embed/>
                  <p:pic>
                    <p:nvPicPr>
                      <p:cNvPr id="10" name="Object 5">
                        <a:extLst>
                          <a:ext uri="{FF2B5EF4-FFF2-40B4-BE49-F238E27FC236}">
                            <a16:creationId xmlns:a16="http://schemas.microsoft.com/office/drawing/2014/main" id="{1535CAA7-FE5E-19FE-A0B2-03748173D2F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1468438"/>
                        <a:ext cx="22575838" cy="139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r>
              <a:rPr lang="en-US" sz="6000" dirty="0"/>
              <a:t>Injuries by Severity – Total 1645</a:t>
            </a:r>
            <a:br>
              <a:rPr lang="en-US" sz="6000" dirty="0"/>
            </a:br>
            <a:r>
              <a:rPr lang="en-US" sz="6000" dirty="0"/>
              <a:t>1981 – 2023</a:t>
            </a:r>
            <a:endParaRPr lang="en-US" sz="6000" kern="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711117" y="12600407"/>
            <a:ext cx="20983074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</a:t>
            </a:r>
            <a:r>
              <a:rPr lang="en-US" sz="5800" b="1" dirty="0">
                <a:latin typeface="+mj-lt"/>
                <a:ea typeface="Calibri"/>
                <a:cs typeface="Times New Roman"/>
              </a:rPr>
              <a:t> 10. Injuries By Severity For 1981 – 2023 		Sep. 2024</a:t>
            </a:r>
          </a:p>
        </p:txBody>
      </p:sp>
    </p:spTree>
    <p:extLst>
      <p:ext uri="{BB962C8B-B14F-4D97-AF65-F5344CB8AC3E}">
        <p14:creationId xmlns:p14="http://schemas.microsoft.com/office/powerpoint/2010/main" val="771986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r>
              <a:rPr lang="en-US" sz="6000" b="1" dirty="0"/>
              <a:t>Injury Levels by Percentage</a:t>
            </a:r>
            <a:br>
              <a:rPr lang="en-US" sz="6000" b="1" dirty="0"/>
            </a:br>
            <a:r>
              <a:rPr lang="en-US" sz="6000" b="1" dirty="0"/>
              <a:t>1981 - 2023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1532236" y="12600407"/>
            <a:ext cx="21167340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11. Injuries Levels By Percentage For 1981 – 2023 	         Sep. 2024</a:t>
            </a:r>
          </a:p>
        </p:txBody>
      </p:sp>
      <p:graphicFrame>
        <p:nvGraphicFramePr>
          <p:cNvPr id="3" name="Object 1">
            <a:extLst>
              <a:ext uri="{FF2B5EF4-FFF2-40B4-BE49-F238E27FC236}">
                <a16:creationId xmlns:a16="http://schemas.microsoft.com/office/drawing/2014/main" id="{29BACFE0-1FBC-DC7E-6771-1FEF7D17B0B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9260176"/>
              </p:ext>
            </p:extLst>
          </p:nvPr>
        </p:nvGraphicFramePr>
        <p:xfrm>
          <a:off x="3695700" y="1239838"/>
          <a:ext cx="20115213" cy="1147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531071" imgH="5044994" progId="Excel.Sheet.8">
                  <p:embed/>
                </p:oleObj>
              </mc:Choice>
              <mc:Fallback>
                <p:oleObj name="Worksheet" r:id="rId3" imgW="8531071" imgH="5044994" progId="Excel.Sheet.8">
                  <p:embed/>
                  <p:pic>
                    <p:nvPicPr>
                      <p:cNvPr id="3" name="Object 1">
                        <a:extLst>
                          <a:ext uri="{FF2B5EF4-FFF2-40B4-BE49-F238E27FC236}">
                            <a16:creationId xmlns:a16="http://schemas.microsoft.com/office/drawing/2014/main" id="{29BACFE0-1FBC-DC7E-6771-1FEF7D17B0B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1239838"/>
                        <a:ext cx="20115213" cy="1147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155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r>
              <a:rPr lang="en-US" sz="6000" dirty="0"/>
              <a:t>Injury Risk per 100 Explosions</a:t>
            </a:r>
            <a:br>
              <a:rPr lang="en-US" sz="6000" b="1" dirty="0"/>
            </a:br>
            <a:r>
              <a:rPr lang="en-US" sz="6000" b="1" dirty="0"/>
              <a:t>1981 - 2023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037347" y="12560655"/>
            <a:ext cx="21900969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12. Injury Risk Per 100 Explosions For 1981 – 2023      Sep. 2024</a:t>
            </a:r>
          </a:p>
        </p:txBody>
      </p:sp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B82682D0-07A3-569F-9858-24D39AD4C92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55176537"/>
              </p:ext>
            </p:extLst>
          </p:nvPr>
        </p:nvGraphicFramePr>
        <p:xfrm>
          <a:off x="1327630" y="1792288"/>
          <a:ext cx="21596350" cy="1096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305956" imgH="5229121" progId="Excel.Sheet.8">
                  <p:embed/>
                </p:oleObj>
              </mc:Choice>
              <mc:Fallback>
                <p:oleObj name="Worksheet" r:id="rId3" imgW="8305956" imgH="5229121" progId="Excel.Sheet.8">
                  <p:embed/>
                  <p:pic>
                    <p:nvPicPr>
                      <p:cNvPr id="5" name="Object 1">
                        <a:extLst>
                          <a:ext uri="{FF2B5EF4-FFF2-40B4-BE49-F238E27FC236}">
                            <a16:creationId xmlns:a16="http://schemas.microsoft.com/office/drawing/2014/main" id="{B82682D0-07A3-569F-9858-24D39AD4C92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630" y="1792288"/>
                        <a:ext cx="21596350" cy="1096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6703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311736" y="12480445"/>
            <a:ext cx="20817458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13. Fatalities From Explosions For 1981 – 2023	   Sep. 2024</a:t>
            </a: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8F660254-4C33-0046-B51B-2C81B4BF8B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654999"/>
              </p:ext>
            </p:extLst>
          </p:nvPr>
        </p:nvGraphicFramePr>
        <p:xfrm>
          <a:off x="1574800" y="2082800"/>
          <a:ext cx="21367750" cy="1095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547299" imgH="5365865" progId="Excel.Sheet.8">
                  <p:embed/>
                </p:oleObj>
              </mc:Choice>
              <mc:Fallback>
                <p:oleObj name="Worksheet" r:id="rId3" imgW="8547299" imgH="5365865" progId="Excel.Sheet.8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8F660254-4C33-0046-B51B-2C81B4BF8BB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2082800"/>
                        <a:ext cx="21367750" cy="1095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14F28A3-6D9B-922B-9941-39FE48F15E76}"/>
              </a:ext>
            </a:extLst>
          </p:cNvPr>
          <p:cNvSpPr txBox="1">
            <a:spLocks/>
          </p:cNvSpPr>
          <p:nvPr/>
        </p:nvSpPr>
        <p:spPr>
          <a:xfrm>
            <a:off x="1058459" y="364649"/>
            <a:ext cx="17194074" cy="1273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996" b="1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/>
              <a:t>Fatalities from Explosions</a:t>
            </a:r>
            <a:br>
              <a:rPr lang="en-US" sz="6000" dirty="0"/>
            </a:br>
            <a:r>
              <a:rPr lang="en-US" sz="6000" dirty="0"/>
              <a:t>1981 - 2023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683350-C0D6-AB1C-B2E2-3044333CF3E8}"/>
              </a:ext>
            </a:extLst>
          </p:cNvPr>
          <p:cNvSpPr txBox="1"/>
          <p:nvPr/>
        </p:nvSpPr>
        <p:spPr>
          <a:xfrm>
            <a:off x="16370300" y="4448076"/>
            <a:ext cx="4724400" cy="1569660"/>
          </a:xfrm>
          <a:prstGeom prst="rect">
            <a:avLst/>
          </a:prstGeom>
          <a:solidFill>
            <a:srgbClr val="D7DCE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Avg # </a:t>
            </a:r>
            <a:r>
              <a:rPr lang="en-US" sz="4800" b="1" dirty="0" err="1"/>
              <a:t>Fatals</a:t>
            </a:r>
            <a:r>
              <a:rPr lang="en-US" sz="4800" b="1" dirty="0"/>
              <a:t> Last 10 </a:t>
            </a:r>
            <a:r>
              <a:rPr lang="en-US" sz="4800" b="1" dirty="0" err="1"/>
              <a:t>Yrs</a:t>
            </a:r>
            <a:r>
              <a:rPr lang="en-US" sz="4800" b="1" dirty="0"/>
              <a:t> – 0.9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753785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16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r>
              <a:rPr lang="en-US" sz="6000" b="1" dirty="0"/>
              <a:t>Force Level Incidents by Operation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741491" y="12705351"/>
            <a:ext cx="19573077" cy="2389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14. Force Level Incidents By Operation For 2023	Sep. 2024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33AED4DE-3024-2AD9-0DEA-26E6C9141A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017645"/>
              </p:ext>
            </p:extLst>
          </p:nvPr>
        </p:nvGraphicFramePr>
        <p:xfrm>
          <a:off x="207963" y="1090863"/>
          <a:ext cx="22802850" cy="1172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474064" imgH="5060788" progId="Excel.Sheet.8">
                  <p:embed/>
                </p:oleObj>
              </mc:Choice>
              <mc:Fallback>
                <p:oleObj name="Worksheet" r:id="rId3" imgW="8474064" imgH="5060788" progId="Excel.Sheet.8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33AED4DE-3024-2AD9-0DEA-26E6C9141A6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1090863"/>
                        <a:ext cx="22802850" cy="1172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7385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9909" y="367320"/>
            <a:ext cx="17191836" cy="12734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5998" dirty="0"/>
              <a:t>Force Level &amp; % Incidents by Operation</a:t>
            </a:r>
          </a:p>
          <a:p>
            <a:pPr>
              <a:spcBef>
                <a:spcPts val="0"/>
              </a:spcBef>
            </a:pPr>
            <a:r>
              <a:rPr lang="en-US" sz="5998" dirty="0"/>
              <a:t>1980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42372" y="12681033"/>
            <a:ext cx="22468185" cy="192476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398" b="1" dirty="0">
                <a:latin typeface="+mj-lt"/>
                <a:ea typeface="Calibri"/>
                <a:cs typeface="Times New Roman"/>
              </a:rPr>
              <a:t>FIGURE 15. Force Level &amp; % Incidents By Operation For 1980 – 2023 Sep. 2024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E9339F90-DCA3-93D2-6B8E-C4A626830E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5988" y="1473201"/>
          <a:ext cx="22320250" cy="1138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505688" imgH="5546667" progId="Excel.Sheet.8">
                  <p:embed/>
                </p:oleObj>
              </mc:Choice>
              <mc:Fallback>
                <p:oleObj name="Worksheet" r:id="rId3" imgW="8505688" imgH="5546667" progId="Excel.Sheet.8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E9339F90-DCA3-93D2-6B8E-C4A626830E02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1473201"/>
                        <a:ext cx="22320250" cy="1138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2437CD0-165B-5CC1-D361-A5B21840E40F}"/>
              </a:ext>
            </a:extLst>
          </p:cNvPr>
          <p:cNvSpPr txBox="1"/>
          <p:nvPr/>
        </p:nvSpPr>
        <p:spPr>
          <a:xfrm>
            <a:off x="5777547" y="2272233"/>
            <a:ext cx="1603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90%</a:t>
            </a:r>
            <a:endParaRPr lang="en-US" sz="3600" b="1" dirty="0"/>
          </a:p>
          <a:p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30D852-1DAC-08B7-7E45-888389C2CE29}"/>
              </a:ext>
            </a:extLst>
          </p:cNvPr>
          <p:cNvSpPr txBox="1"/>
          <p:nvPr/>
        </p:nvSpPr>
        <p:spPr>
          <a:xfrm>
            <a:off x="7057912" y="7430802"/>
            <a:ext cx="1361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3%</a:t>
            </a:r>
            <a:endParaRPr lang="en-US" sz="3600" b="1" dirty="0"/>
          </a:p>
          <a:p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66F659-EFB1-19D5-275A-5400BDF9924D}"/>
              </a:ext>
            </a:extLst>
          </p:cNvPr>
          <p:cNvSpPr txBox="1"/>
          <p:nvPr/>
        </p:nvSpPr>
        <p:spPr>
          <a:xfrm>
            <a:off x="8210303" y="7379048"/>
            <a:ext cx="1603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7%</a:t>
            </a:r>
            <a:endParaRPr lang="en-US" sz="3600" b="1" dirty="0"/>
          </a:p>
          <a:p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F324BC-59B2-4021-F9A2-C953F95F4583}"/>
              </a:ext>
            </a:extLst>
          </p:cNvPr>
          <p:cNvSpPr txBox="1"/>
          <p:nvPr/>
        </p:nvSpPr>
        <p:spPr>
          <a:xfrm>
            <a:off x="11665530" y="2198025"/>
            <a:ext cx="1603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81%</a:t>
            </a:r>
            <a:endParaRPr lang="en-US" sz="3600" b="1" dirty="0"/>
          </a:p>
          <a:p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1B770-2C2D-2ED7-0A54-984EBD020339}"/>
              </a:ext>
            </a:extLst>
          </p:cNvPr>
          <p:cNvSpPr txBox="1"/>
          <p:nvPr/>
        </p:nvSpPr>
        <p:spPr>
          <a:xfrm>
            <a:off x="11483765" y="6470476"/>
            <a:ext cx="1603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18%</a:t>
            </a:r>
            <a:endParaRPr lang="en-US" sz="3600" b="1" dirty="0"/>
          </a:p>
          <a:p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F30A59-56B9-4D4A-5F11-10A47A3C9797}"/>
              </a:ext>
            </a:extLst>
          </p:cNvPr>
          <p:cNvSpPr txBox="1"/>
          <p:nvPr/>
        </p:nvSpPr>
        <p:spPr>
          <a:xfrm>
            <a:off x="12636157" y="8034576"/>
            <a:ext cx="1603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1%</a:t>
            </a:r>
            <a:endParaRPr lang="en-US" sz="3600" b="1" dirty="0"/>
          </a:p>
          <a:p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29296B-59F4-840F-1262-619E775BD419}"/>
              </a:ext>
            </a:extLst>
          </p:cNvPr>
          <p:cNvSpPr txBox="1"/>
          <p:nvPr/>
        </p:nvSpPr>
        <p:spPr>
          <a:xfrm>
            <a:off x="14348043" y="4285126"/>
            <a:ext cx="1603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81%</a:t>
            </a:r>
            <a:endParaRPr lang="en-US" sz="3600" b="1" dirty="0"/>
          </a:p>
          <a:p>
            <a:endParaRPr lang="en-US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BB7FCC-65BF-1A47-8305-4176EFC744FE}"/>
              </a:ext>
            </a:extLst>
          </p:cNvPr>
          <p:cNvSpPr txBox="1"/>
          <p:nvPr/>
        </p:nvSpPr>
        <p:spPr>
          <a:xfrm>
            <a:off x="18435691" y="6277848"/>
            <a:ext cx="1603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90%</a:t>
            </a:r>
            <a:endParaRPr lang="en-US" sz="3600" b="1" dirty="0"/>
          </a:p>
          <a:p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6F906F-FB7C-A039-1447-2FF920577B60}"/>
              </a:ext>
            </a:extLst>
          </p:cNvPr>
          <p:cNvSpPr txBox="1"/>
          <p:nvPr/>
        </p:nvSpPr>
        <p:spPr>
          <a:xfrm>
            <a:off x="20089128" y="8174012"/>
            <a:ext cx="1361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8%</a:t>
            </a:r>
            <a:endParaRPr lang="en-US" sz="3600" b="1" dirty="0"/>
          </a:p>
          <a:p>
            <a:endParaRPr lang="en-US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5D7CA9-CB6B-4E1C-F37C-052CF321DC69}"/>
              </a:ext>
            </a:extLst>
          </p:cNvPr>
          <p:cNvSpPr txBox="1"/>
          <p:nvPr/>
        </p:nvSpPr>
        <p:spPr>
          <a:xfrm>
            <a:off x="21366211" y="8339376"/>
            <a:ext cx="1603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2%</a:t>
            </a:r>
            <a:endParaRPr lang="en-US" sz="3600" b="1" dirty="0"/>
          </a:p>
          <a:p>
            <a:endParaRPr lang="en-US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6E0F4A-2360-8583-302B-E34E6A6CA368}"/>
              </a:ext>
            </a:extLst>
          </p:cNvPr>
          <p:cNvSpPr txBox="1"/>
          <p:nvPr/>
        </p:nvSpPr>
        <p:spPr>
          <a:xfrm>
            <a:off x="15734255" y="7351472"/>
            <a:ext cx="1603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18%</a:t>
            </a:r>
            <a:endParaRPr lang="en-US" sz="3600" b="1" dirty="0"/>
          </a:p>
          <a:p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3F945E-3598-E624-1298-A16BCCB21EFB}"/>
              </a:ext>
            </a:extLst>
          </p:cNvPr>
          <p:cNvSpPr txBox="1"/>
          <p:nvPr/>
        </p:nvSpPr>
        <p:spPr>
          <a:xfrm>
            <a:off x="16936751" y="8339376"/>
            <a:ext cx="1603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1%</a:t>
            </a:r>
            <a:endParaRPr lang="en-US" sz="3600" b="1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6750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18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34628" y="273049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b="1" dirty="0"/>
              <a:t>Melting Injuries and Incidents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1990 – 2023 (Total 335 Injuries)</a:t>
            </a:r>
            <a:endParaRPr lang="en-US" sz="6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1708702" y="12664575"/>
            <a:ext cx="21303916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16. Melting Injuries and Incidents 1990 – 2023	        Sep. 2024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CFCBF9C-0703-4C40-974A-FB7BF98579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36748"/>
              </p:ext>
            </p:extLst>
          </p:nvPr>
        </p:nvGraphicFramePr>
        <p:xfrm>
          <a:off x="1374556" y="1941094"/>
          <a:ext cx="21638061" cy="11774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7662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19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b="1" dirty="0"/>
              <a:t>Melting Injuries </a:t>
            </a:r>
            <a:r>
              <a:rPr lang="en-US" sz="6000" dirty="0"/>
              <a:t>per</a:t>
            </a:r>
            <a:r>
              <a:rPr lang="en-US" sz="6000" b="1" dirty="0"/>
              <a:t> Incidents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1990 – 2023</a:t>
            </a:r>
            <a:endParaRPr lang="en-US" sz="6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3062495" y="12614316"/>
            <a:ext cx="19187906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17. Melting Injuries Per Incidents 1990 – 2023      Sep. 2024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834BB2B-FB26-43A9-864A-89FB0ECEA2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863074"/>
              </p:ext>
            </p:extLst>
          </p:nvPr>
        </p:nvGraphicFramePr>
        <p:xfrm>
          <a:off x="208547" y="2182135"/>
          <a:ext cx="23501685" cy="10250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85879AF-D10C-B73B-02A8-0F5B9873FDDC}"/>
              </a:ext>
            </a:extLst>
          </p:cNvPr>
          <p:cNvSpPr txBox="1"/>
          <p:nvPr/>
        </p:nvSpPr>
        <p:spPr>
          <a:xfrm>
            <a:off x="8101265" y="2182135"/>
            <a:ext cx="4270696" cy="3785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2007 Rate – 3.4 Due to Force 3 China Explosion w/ 84 Total Injuries, Including 16 Fatalities</a:t>
            </a:r>
          </a:p>
        </p:txBody>
      </p:sp>
    </p:spTree>
    <p:extLst>
      <p:ext uri="{BB962C8B-B14F-4D97-AF65-F5344CB8AC3E}">
        <p14:creationId xmlns:p14="http://schemas.microsoft.com/office/powerpoint/2010/main" val="61794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r>
              <a:rPr lang="en-US" sz="6000" b="1" kern="0" dirty="0"/>
              <a:t>Explosion Rating Force Criteria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2285792" y="12182815"/>
            <a:ext cx="20277221" cy="1003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TABLE 1. Explosion Rating Force Criteria 		          Sep. 2024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49AAEB-C199-02A8-93BB-0AEBDBE35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844008"/>
              </p:ext>
            </p:extLst>
          </p:nvPr>
        </p:nvGraphicFramePr>
        <p:xfrm>
          <a:off x="2285792" y="3871743"/>
          <a:ext cx="18987453" cy="80060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6863">
                  <a:extLst>
                    <a:ext uri="{9D8B030D-6E8A-4147-A177-3AD203B41FA5}">
                      <a16:colId xmlns:a16="http://schemas.microsoft.com/office/drawing/2014/main" val="3228532856"/>
                    </a:ext>
                  </a:extLst>
                </a:gridCol>
                <a:gridCol w="4746863">
                  <a:extLst>
                    <a:ext uri="{9D8B030D-6E8A-4147-A177-3AD203B41FA5}">
                      <a16:colId xmlns:a16="http://schemas.microsoft.com/office/drawing/2014/main" val="2196926535"/>
                    </a:ext>
                  </a:extLst>
                </a:gridCol>
                <a:gridCol w="4780680">
                  <a:extLst>
                    <a:ext uri="{9D8B030D-6E8A-4147-A177-3AD203B41FA5}">
                      <a16:colId xmlns:a16="http://schemas.microsoft.com/office/drawing/2014/main" val="2482356283"/>
                    </a:ext>
                  </a:extLst>
                </a:gridCol>
                <a:gridCol w="4713047">
                  <a:extLst>
                    <a:ext uri="{9D8B030D-6E8A-4147-A177-3AD203B41FA5}">
                      <a16:colId xmlns:a16="http://schemas.microsoft.com/office/drawing/2014/main" val="2524940099"/>
                    </a:ext>
                  </a:extLst>
                </a:gridCol>
              </a:tblGrid>
              <a:tr h="1260216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latin typeface="Arial" pitchFamily="34" charset="0"/>
                          <a:cs typeface="Arial" pitchFamily="34" charset="0"/>
                        </a:rPr>
                        <a:t>Guidelines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Force 1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Force 2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Force 3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560388"/>
                  </a:ext>
                </a:extLst>
              </a:tr>
              <a:tr h="133434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Property Damage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None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Minor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Considerable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432298"/>
                  </a:ext>
                </a:extLst>
              </a:tr>
              <a:tr h="133434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Light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Minimal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Flash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Intense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820027"/>
                  </a:ext>
                </a:extLst>
              </a:tr>
              <a:tr h="133434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Sound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Short cracking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Loud Report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Painful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458551"/>
                  </a:ext>
                </a:extLst>
              </a:tr>
              <a:tr h="133434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Vibration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Short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and sharp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Brief rolling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Massive structural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410985"/>
                  </a:ext>
                </a:extLst>
              </a:tr>
              <a:tr h="140847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Metal</a:t>
                      </a:r>
                      <a:r>
                        <a:rPr lang="en-US" sz="3200" b="1" baseline="0" dirty="0">
                          <a:latin typeface="Arial" pitchFamily="34" charset="0"/>
                          <a:cs typeface="Arial" pitchFamily="34" charset="0"/>
                        </a:rPr>
                        <a:t> Dispersion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&lt;15 feet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&gt;15 to 50 feet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&gt;50 feet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13953"/>
                  </a:ext>
                </a:extLst>
              </a:tr>
            </a:tbl>
          </a:graphicData>
        </a:graphic>
      </p:graphicFrame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67F0EEB6-BADA-456B-00F5-C31F677EC223}"/>
              </a:ext>
            </a:extLst>
          </p:cNvPr>
          <p:cNvSpPr/>
          <p:nvPr/>
        </p:nvSpPr>
        <p:spPr>
          <a:xfrm>
            <a:off x="2285792" y="3871743"/>
            <a:ext cx="4742931" cy="800608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7">
            <a:extLst>
              <a:ext uri="{FF2B5EF4-FFF2-40B4-BE49-F238E27FC236}">
                <a16:creationId xmlns:a16="http://schemas.microsoft.com/office/drawing/2014/main" id="{93916500-A9CB-E13A-9384-54C82615476E}"/>
              </a:ext>
            </a:extLst>
          </p:cNvPr>
          <p:cNvSpPr/>
          <p:nvPr/>
        </p:nvSpPr>
        <p:spPr bwMode="auto">
          <a:xfrm>
            <a:off x="7028723" y="2288801"/>
            <a:ext cx="14339591" cy="1208917"/>
          </a:xfrm>
          <a:prstGeom prst="rightArrow">
            <a:avLst/>
          </a:prstGeom>
          <a:gradFill flip="none" rotWithShape="1">
            <a:gsLst>
              <a:gs pos="30000">
                <a:srgbClr val="0070C0"/>
              </a:gs>
              <a:gs pos="35000">
                <a:srgbClr val="FFFF00"/>
              </a:gs>
              <a:gs pos="65000">
                <a:srgbClr val="FFFF00"/>
              </a:gs>
              <a:gs pos="71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B015BFF-06E5-BDAB-E9DC-115F73519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8723" y="1640124"/>
            <a:ext cx="30327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400" b="1" dirty="0">
                <a:solidFill>
                  <a:srgbClr val="4472C4"/>
                </a:solidFill>
              </a:rPr>
              <a:t>Low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13889D90-D3DF-08AA-F07B-34E00F829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1972" y="1642593"/>
            <a:ext cx="26619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400" b="1" dirty="0">
                <a:solidFill>
                  <a:srgbClr val="FF0000"/>
                </a:solidFill>
              </a:rPr>
              <a:t>Severe</a:t>
            </a:r>
          </a:p>
        </p:txBody>
      </p:sp>
    </p:spTree>
    <p:extLst>
      <p:ext uri="{BB962C8B-B14F-4D97-AF65-F5344CB8AC3E}">
        <p14:creationId xmlns:p14="http://schemas.microsoft.com/office/powerpoint/2010/main" val="212690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20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dirty="0"/>
              <a:t>Casting</a:t>
            </a:r>
            <a:r>
              <a:rPr lang="en-US" sz="6000" b="1" dirty="0"/>
              <a:t> Injuries and Incidents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1990 – 2023 (Total 348 Injuries)</a:t>
            </a:r>
            <a:endParaRPr lang="en-US" sz="6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254134" y="12538512"/>
            <a:ext cx="21263593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18. Casting Injuries and Incidents 1990 – 2023	 Sep. 2024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8F854E5-298B-4B57-8579-5932128EA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244831"/>
              </p:ext>
            </p:extLst>
          </p:nvPr>
        </p:nvGraphicFramePr>
        <p:xfrm>
          <a:off x="1307649" y="2101514"/>
          <a:ext cx="21985487" cy="10436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7139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21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dirty="0"/>
              <a:t>Casting</a:t>
            </a:r>
            <a:r>
              <a:rPr lang="en-US" sz="6000" b="1" dirty="0"/>
              <a:t> Injuries </a:t>
            </a:r>
            <a:r>
              <a:rPr lang="en-US" sz="6000" dirty="0"/>
              <a:t>per</a:t>
            </a:r>
            <a:r>
              <a:rPr lang="en-US" sz="6000" b="1" dirty="0"/>
              <a:t> Incidents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1990 – 2023</a:t>
            </a:r>
            <a:endParaRPr lang="en-US" sz="6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871534" y="12560990"/>
            <a:ext cx="19127074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19. Casting Injuries Per Incidents 1990 – 2023       Sep. 2024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FB33A43-D1C2-4FC0-A76D-31F8F3C431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256529"/>
              </p:ext>
            </p:extLst>
          </p:nvPr>
        </p:nvGraphicFramePr>
        <p:xfrm>
          <a:off x="593558" y="1791835"/>
          <a:ext cx="23793617" cy="10693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7314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dirty="0"/>
              <a:t>Transfer</a:t>
            </a:r>
            <a:r>
              <a:rPr lang="en-US" sz="6000" b="1" dirty="0"/>
              <a:t> Injuries and Incidents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1990 – 2023 (Total 260 Injuries)</a:t>
            </a:r>
            <a:endParaRPr lang="en-US" sz="6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1788912" y="12648533"/>
            <a:ext cx="20381277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20. Transfer Injuries and Incidents 1990 – 2023	      Sep. 2024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B19CEA7-AE2B-4012-9E3F-2490FB4D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1128575"/>
              </p:ext>
            </p:extLst>
          </p:nvPr>
        </p:nvGraphicFramePr>
        <p:xfrm>
          <a:off x="1235242" y="2042938"/>
          <a:ext cx="22474990" cy="10485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0325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23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dirty="0"/>
              <a:t>Transfer</a:t>
            </a:r>
            <a:r>
              <a:rPr lang="en-US" sz="6000" b="1" dirty="0"/>
              <a:t> Injuries </a:t>
            </a:r>
            <a:r>
              <a:rPr lang="en-US" sz="6000" dirty="0"/>
              <a:t>per</a:t>
            </a:r>
            <a:r>
              <a:rPr lang="en-US" sz="6000" b="1" dirty="0"/>
              <a:t> Incidents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1990 – 2023</a:t>
            </a:r>
            <a:endParaRPr lang="en-US" sz="6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574972" y="12712701"/>
            <a:ext cx="20220856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21. Transfer Injuries Per Incidents 1990 – 2023	Sep. 2024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E0619EF-524D-4F9A-ADA8-6E7DED57A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630892"/>
              </p:ext>
            </p:extLst>
          </p:nvPr>
        </p:nvGraphicFramePr>
        <p:xfrm>
          <a:off x="802105" y="2090500"/>
          <a:ext cx="23585070" cy="10627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4841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24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r>
              <a:rPr lang="en-US" sz="6000" dirty="0"/>
              <a:t>42 Melting Explosions – 2023</a:t>
            </a:r>
            <a:endParaRPr lang="en-US" sz="6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350382" y="12679972"/>
            <a:ext cx="19787719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22. Melting Explosions By Cause For 2023	 	Sep. 2024</a:t>
            </a: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E768DAC4-C802-C7AC-E2ED-C42E5D651B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733305"/>
              </p:ext>
            </p:extLst>
          </p:nvPr>
        </p:nvGraphicFramePr>
        <p:xfrm>
          <a:off x="-762000" y="1036638"/>
          <a:ext cx="24457025" cy="1176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635931" imgH="5298948" progId="Excel.Sheet.8">
                  <p:embed/>
                </p:oleObj>
              </mc:Choice>
              <mc:Fallback>
                <p:oleObj name="Worksheet" r:id="rId3" imgW="8635931" imgH="5298948" progId="Excel.Sheet.8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E768DAC4-C802-C7AC-E2ED-C42E5D651B0B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0" y="1036638"/>
                        <a:ext cx="24457025" cy="1176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2">
            <a:extLst>
              <a:ext uri="{FF2B5EF4-FFF2-40B4-BE49-F238E27FC236}">
                <a16:creationId xmlns:a16="http://schemas.microsoft.com/office/drawing/2014/main" id="{8C2857D6-DA50-1963-BA6D-123ABBE5D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2143" y="2051932"/>
            <a:ext cx="13476769" cy="34163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400" b="1" u="sng" dirty="0">
                <a:ea typeface="ＭＳ Ｐゴシック" charset="0"/>
              </a:rPr>
              <a:t>Major Causes</a:t>
            </a:r>
            <a:r>
              <a:rPr lang="en-US" sz="5400" b="1" dirty="0">
                <a:ea typeface="ＭＳ Ｐゴシック" charset="0"/>
              </a:rPr>
              <a:t> </a:t>
            </a:r>
          </a:p>
          <a:p>
            <a:pPr algn="ctr" defTabSz="463550" eaLnBrk="1" hangingPunct="1">
              <a:defRPr/>
            </a:pPr>
            <a:r>
              <a:rPr lang="en-US" sz="5400" b="1" dirty="0">
                <a:ea typeface="ＭＳ Ｐゴシック" charset="0"/>
              </a:rPr>
              <a:t>Wet &amp; Oxidized: Scrap, Sows, RSI</a:t>
            </a:r>
          </a:p>
          <a:p>
            <a:pPr algn="ctr" eaLnBrk="1" hangingPunct="1">
              <a:defRPr/>
            </a:pPr>
            <a:r>
              <a:rPr lang="en-US" sz="5400" b="1" dirty="0">
                <a:ea typeface="ＭＳ Ｐゴシック" charset="0"/>
              </a:rPr>
              <a:t>Wet Alloy Additions: Mg, Mn</a:t>
            </a:r>
          </a:p>
          <a:p>
            <a:pPr algn="ctr" eaLnBrk="1" hangingPunct="1">
              <a:defRPr/>
            </a:pPr>
            <a:r>
              <a:rPr lang="en-US" sz="5400" b="1" dirty="0">
                <a:ea typeface="ＭＳ Ｐゴシック" charset="0"/>
              </a:rPr>
              <a:t>Wet Equipment</a:t>
            </a:r>
          </a:p>
        </p:txBody>
      </p:sp>
    </p:spTree>
    <p:extLst>
      <p:ext uri="{BB962C8B-B14F-4D97-AF65-F5344CB8AC3E}">
        <p14:creationId xmlns:p14="http://schemas.microsoft.com/office/powerpoint/2010/main" val="4150772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25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dirty="0"/>
              <a:t>Melting Explosions – Charge Material Involved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1980 – 2023</a:t>
            </a:r>
            <a:endParaRPr lang="en-US" sz="6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866275" y="12579524"/>
            <a:ext cx="22329145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23. Melting Explosions By Charge Material 1980 – 2023	 Sep. 2024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5400" b="1" dirty="0">
              <a:latin typeface="+mj-lt"/>
              <a:ea typeface="Calibri"/>
              <a:cs typeface="Times New Roman"/>
            </a:endParaRP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DAD51AEF-2E19-9BA6-58B4-0C5A96363F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775077"/>
              </p:ext>
            </p:extLst>
          </p:nvPr>
        </p:nvGraphicFramePr>
        <p:xfrm>
          <a:off x="236633" y="1016296"/>
          <a:ext cx="23567395" cy="11895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124949" imgH="6194229" progId="Excel.Sheet.8">
                  <p:embed/>
                </p:oleObj>
              </mc:Choice>
              <mc:Fallback>
                <p:oleObj name="Worksheet" r:id="rId3" imgW="8124949" imgH="6194229" progId="Excel.Sheet.8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DAD51AEF-2E19-9BA6-58B4-0C5A96363F8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33" y="1016296"/>
                        <a:ext cx="23567395" cy="118954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7043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r>
              <a:rPr lang="en-US" sz="6000" dirty="0"/>
              <a:t>62 Casting Explosions – 2023</a:t>
            </a:r>
            <a:endParaRPr lang="en-US" sz="6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666977" y="12546250"/>
            <a:ext cx="20041474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24. Casting Explosions For 2023 	            	Sep. 2024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FE65F59C-9E5D-C9C6-93B3-294AFB411F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306051"/>
              </p:ext>
            </p:extLst>
          </p:nvPr>
        </p:nvGraphicFramePr>
        <p:xfrm>
          <a:off x="776288" y="509588"/>
          <a:ext cx="23048912" cy="1275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337580" imgH="5984748" progId="Excel.Sheet.8">
                  <p:embed/>
                </p:oleObj>
              </mc:Choice>
              <mc:Fallback>
                <p:oleObj name="Worksheet" r:id="rId3" imgW="8337580" imgH="5984748" progId="Excel.Sheet.8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FE65F59C-9E5D-C9C6-93B3-294AFB411F8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509588"/>
                        <a:ext cx="23048912" cy="1275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AD14567-3A8E-3FB4-2F72-42F6523A7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443886" y="2860357"/>
            <a:ext cx="7922650" cy="10156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1 – Strip / Coil Casting</a:t>
            </a:r>
          </a:p>
        </p:txBody>
      </p:sp>
    </p:spTree>
    <p:extLst>
      <p:ext uri="{BB962C8B-B14F-4D97-AF65-F5344CB8AC3E}">
        <p14:creationId xmlns:p14="http://schemas.microsoft.com/office/powerpoint/2010/main" val="3553229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dirty="0"/>
              <a:t>DC/HDC/EMC Explosions by Cast Segment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1980 – 2023</a:t>
            </a:r>
            <a:endParaRPr lang="en-US" sz="6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1395664" y="12500495"/>
            <a:ext cx="21352042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25. Casting Explosions By Cast Segment 1980 – 2023      Sep. 2024</a:t>
            </a:r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35E4D14B-CE5B-C8AA-605F-1AAB324869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221862"/>
              </p:ext>
            </p:extLst>
          </p:nvPr>
        </p:nvGraphicFramePr>
        <p:xfrm>
          <a:off x="1552575" y="-388938"/>
          <a:ext cx="22066250" cy="143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718736" imgH="6140612" progId="Excel.Sheet.8">
                  <p:embed/>
                </p:oleObj>
              </mc:Choice>
              <mc:Fallback>
                <p:oleObj name="Worksheet" r:id="rId3" imgW="8718736" imgH="6140612" progId="Excel.Sheet.8">
                  <p:embed/>
                  <p:pic>
                    <p:nvPicPr>
                      <p:cNvPr id="3" name="Object 5">
                        <a:extLst>
                          <a:ext uri="{FF2B5EF4-FFF2-40B4-BE49-F238E27FC236}">
                            <a16:creationId xmlns:a16="http://schemas.microsoft.com/office/drawing/2014/main" id="{35E4D14B-CE5B-C8AA-605F-1AAB32486966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-388938"/>
                        <a:ext cx="22066250" cy="1433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9226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r>
              <a:rPr lang="en-US" sz="6600" dirty="0"/>
              <a:t>Major Causes of 62 Casting Incidents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581068" y="12115320"/>
            <a:ext cx="19708208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26. Major Causes of Casting Incidents For 2023	Sep. 2024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6ADAC1-3423-61D4-8165-44276C429B9C}"/>
              </a:ext>
            </a:extLst>
          </p:cNvPr>
          <p:cNvSpPr txBox="1">
            <a:spLocks/>
          </p:cNvSpPr>
          <p:nvPr/>
        </p:nvSpPr>
        <p:spPr>
          <a:xfrm>
            <a:off x="1676389" y="2607733"/>
            <a:ext cx="21183600" cy="8585199"/>
          </a:xfrm>
          <a:prstGeom prst="rect">
            <a:avLst/>
          </a:prstGeom>
          <a:solidFill>
            <a:srgbClr val="8BC64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400" b="1" u="sng" dirty="0"/>
              <a:t>DC Start-up Issues:</a:t>
            </a:r>
            <a:r>
              <a:rPr lang="en-US" sz="4400" b="1" dirty="0"/>
              <a:t> Wet Starting Blocks, Wet Equipment, Butt Curl –Bleed-outs, Equipment Failures</a:t>
            </a:r>
            <a:endParaRPr lang="en-US" sz="1600" b="1" u="sng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400" b="1" u="sng" dirty="0"/>
              <a:t>DC Steady State Issues:</a:t>
            </a:r>
            <a:r>
              <a:rPr lang="en-US" sz="4400" b="1" dirty="0"/>
              <a:t> Power Loss / Equipment Failure</a:t>
            </a:r>
            <a:endParaRPr lang="en-US" sz="4400" b="1" u="sng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400" b="1" u="sng" dirty="0"/>
              <a:t>DC Termination Issues:</a:t>
            </a:r>
            <a:r>
              <a:rPr lang="en-US" sz="4400" b="1" dirty="0"/>
              <a:t> Wet / Rusty Drain Pan, Wet Hand Tool</a:t>
            </a:r>
            <a:endParaRPr lang="en-US" sz="4400" b="1" u="sng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400" b="1" u="sng" dirty="0"/>
              <a:t>Strip / Coil Casting Termination Issues:</a:t>
            </a:r>
            <a:r>
              <a:rPr lang="en-US" sz="4400" b="1" dirty="0"/>
              <a:t> Drain Pan Rust &amp; Debris</a:t>
            </a:r>
            <a:endParaRPr lang="en-US" sz="4400" b="1" u="sng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400" b="1" u="sng" dirty="0"/>
              <a:t>Sow / Mold Casting Issues:</a:t>
            </a:r>
            <a:r>
              <a:rPr lang="en-US" sz="4400" b="1" dirty="0"/>
              <a:t> Wet / Unpreheated / Cracked Molds</a:t>
            </a:r>
          </a:p>
        </p:txBody>
      </p:sp>
    </p:spTree>
    <p:extLst>
      <p:ext uri="{BB962C8B-B14F-4D97-AF65-F5344CB8AC3E}">
        <p14:creationId xmlns:p14="http://schemas.microsoft.com/office/powerpoint/2010/main" val="1626150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8442A-33B4-8D96-7409-9DD7443645B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E7CD1B6-A96A-3582-BAB2-F8FCCB4F3E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03483" y="354182"/>
            <a:ext cx="12752217" cy="12731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Major Causes of Casting Explosions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2015 – 2023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DC3C610-D624-5512-FA15-93185B8659C3}"/>
              </a:ext>
            </a:extLst>
          </p:cNvPr>
          <p:cNvSpPr txBox="1">
            <a:spLocks/>
          </p:cNvSpPr>
          <p:nvPr/>
        </p:nvSpPr>
        <p:spPr>
          <a:xfrm>
            <a:off x="1705490" y="12616449"/>
            <a:ext cx="20582343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27. Casting Explosions by Major Causes 2015 – 2023    Sep. 2024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1BA7A1A-0524-BC11-296D-736CBEC24F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374135"/>
              </p:ext>
            </p:extLst>
          </p:nvPr>
        </p:nvGraphicFramePr>
        <p:xfrm>
          <a:off x="-2862470" y="2241293"/>
          <a:ext cx="26530853" cy="9761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90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2534656" y="12648533"/>
            <a:ext cx="20277221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1. Incidents Reported For The Period 1981 – 2023     Sep.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9CA26D-83B0-6A0B-79AD-695CCFA25A7B}"/>
              </a:ext>
            </a:extLst>
          </p:cNvPr>
          <p:cNvSpPr txBox="1"/>
          <p:nvPr/>
        </p:nvSpPr>
        <p:spPr>
          <a:xfrm>
            <a:off x="1058459" y="366474"/>
            <a:ext cx="121955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Incidents by Year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1981 – 2023 (Total 4693</a:t>
            </a:r>
            <a:r>
              <a:rPr lang="en-US" sz="6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CC0DEA49-E29A-2113-E6BD-B5CEC4A361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823221"/>
              </p:ext>
            </p:extLst>
          </p:nvPr>
        </p:nvGraphicFramePr>
        <p:xfrm>
          <a:off x="238316" y="1819038"/>
          <a:ext cx="24412575" cy="116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276771" imgH="3346288" progId="Excel.Sheet.8">
                  <p:embed/>
                </p:oleObj>
              </mc:Choice>
              <mc:Fallback>
                <p:oleObj name="Worksheet" r:id="rId3" imgW="4276771" imgH="3346288" progId="Excel.Sheet.8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CC0DEA49-E29A-2113-E6BD-B5CEC4A361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316" y="1819038"/>
                        <a:ext cx="24412575" cy="116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0679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Major Causes of Force 2 &amp; 3 Casting Explosions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2015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1613118" y="12584365"/>
            <a:ext cx="20830456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28. Casting Explosions by Major Causes 2015 – 2023     Sep. 2024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5400" b="1" dirty="0">
              <a:latin typeface="+mj-lt"/>
              <a:ea typeface="Calibri"/>
              <a:cs typeface="Times New Roman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D014443-6BB0-D467-4F2D-687453D23E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1114747"/>
              </p:ext>
            </p:extLst>
          </p:nvPr>
        </p:nvGraphicFramePr>
        <p:xfrm>
          <a:off x="-1563757" y="2225362"/>
          <a:ext cx="25205635" cy="10294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6312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31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r>
              <a:rPr lang="en-US" sz="6600" dirty="0"/>
              <a:t>Major Causes of 42 Transfer Explosions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589464" y="12616449"/>
            <a:ext cx="19832926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29. Causes of Transfer Explosions For 2023	             Sep. 2024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6ADAC1-3423-61D4-8165-44276C429B9C}"/>
              </a:ext>
            </a:extLst>
          </p:cNvPr>
          <p:cNvSpPr txBox="1">
            <a:spLocks/>
          </p:cNvSpPr>
          <p:nvPr/>
        </p:nvSpPr>
        <p:spPr>
          <a:xfrm>
            <a:off x="2115308" y="3806849"/>
            <a:ext cx="20156557" cy="3321437"/>
          </a:xfrm>
          <a:prstGeom prst="rect">
            <a:avLst/>
          </a:prstGeom>
          <a:solidFill>
            <a:srgbClr val="8BC64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6600" b="1" dirty="0">
                <a:ea typeface="ＭＳ Ｐゴシック" charset="0"/>
              </a:rPr>
              <a:t>25 - Wet Hand or Furnace Tools, Equipment (2 Force 2)</a:t>
            </a:r>
          </a:p>
          <a:p>
            <a:pPr marL="0" indent="0" algn="ctr" eaLnBrk="1" hangingPunct="1">
              <a:buNone/>
              <a:defRPr/>
            </a:pPr>
            <a:r>
              <a:rPr lang="en-US" sz="6600" b="1" dirty="0">
                <a:ea typeface="ＭＳ Ｐゴシック" charset="0"/>
              </a:rPr>
              <a:t>14 – Wet / Rusty Drain or Skim Pan (4 Force 2)</a:t>
            </a:r>
          </a:p>
          <a:p>
            <a:pPr marL="0" indent="0" algn="ctr" eaLnBrk="1" hangingPunct="1">
              <a:buNone/>
              <a:defRPr/>
            </a:pPr>
            <a:r>
              <a:rPr lang="en-US" sz="6600" b="1" dirty="0">
                <a:ea typeface="ＭＳ Ｐゴシック" charset="0"/>
              </a:rPr>
              <a:t>3 – Metal on Floor (1 Force 2)</a:t>
            </a:r>
          </a:p>
        </p:txBody>
      </p:sp>
    </p:spTree>
    <p:extLst>
      <p:ext uri="{BB962C8B-B14F-4D97-AF65-F5344CB8AC3E}">
        <p14:creationId xmlns:p14="http://schemas.microsoft.com/office/powerpoint/2010/main" val="2793160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dirty="0"/>
              <a:t>Transfer Explosions by Equipment 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1980 – 2023 (Total 927)</a:t>
            </a:r>
            <a:endParaRPr lang="en-US" sz="6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037348" y="12584365"/>
            <a:ext cx="20410276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30. Transfer Explosions by Equipment 1980 – 2023     Sep. 2024</a:t>
            </a:r>
          </a:p>
        </p:txBody>
      </p:sp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5E228E96-C745-11BA-35CA-091C01330E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47182"/>
              </p:ext>
            </p:extLst>
          </p:nvPr>
        </p:nvGraphicFramePr>
        <p:xfrm>
          <a:off x="1308846" y="609601"/>
          <a:ext cx="21622871" cy="12739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578924" imgH="5689646" progId="Excel.Sheet.8">
                  <p:embed/>
                </p:oleObj>
              </mc:Choice>
              <mc:Fallback>
                <p:oleObj name="Worksheet" r:id="rId3" imgW="8578924" imgH="5689646" progId="Excel.Sheet.8">
                  <p:embed/>
                  <p:pic>
                    <p:nvPicPr>
                      <p:cNvPr id="2" name="Object 5">
                        <a:extLst>
                          <a:ext uri="{FF2B5EF4-FFF2-40B4-BE49-F238E27FC236}">
                            <a16:creationId xmlns:a16="http://schemas.microsoft.com/office/drawing/2014/main" id="{5E228E96-C745-11BA-35CA-091C01330E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846" y="609601"/>
                        <a:ext cx="21622871" cy="12739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8132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33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Major Causes of Transfer Explosions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2008 – 2023 (w/o 2011)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1840162" y="12584365"/>
            <a:ext cx="20833631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31. Transfer Explosions – Major Causes 2008 – 2023     Sep. 2024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B6A8990-7BDE-41CA-A918-599C2C572C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744834"/>
              </p:ext>
            </p:extLst>
          </p:nvPr>
        </p:nvGraphicFramePr>
        <p:xfrm>
          <a:off x="1649511" y="2456332"/>
          <a:ext cx="21049128" cy="9646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9170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34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Major Causes of Force 2 &amp; 3 Transfer Explosions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2008 – 2023 (w/o 2011)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1477211" y="12632845"/>
            <a:ext cx="22154147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32. Transfer Explosions – Major Causes 2008 – 2023       Sep. 2024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13CD4A5-57E7-479E-B692-F4443599DE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031030"/>
              </p:ext>
            </p:extLst>
          </p:nvPr>
        </p:nvGraphicFramePr>
        <p:xfrm>
          <a:off x="1870364" y="2466109"/>
          <a:ext cx="20975782" cy="990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006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35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17 Injuries by Operation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3046290" y="12712701"/>
            <a:ext cx="18241584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33. Injuries By Operation For 2023 	                Sep. 2024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7B953590-6EDE-D127-3875-BE4420F2DB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950886"/>
              </p:ext>
            </p:extLst>
          </p:nvPr>
        </p:nvGraphicFramePr>
        <p:xfrm>
          <a:off x="1347537" y="-176463"/>
          <a:ext cx="21139818" cy="1380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712079" imgH="6238702" progId="Excel.Sheet.8">
                  <p:embed/>
                </p:oleObj>
              </mc:Choice>
              <mc:Fallback>
                <p:oleObj name="Worksheet" r:id="rId3" imgW="8712079" imgH="6238702" progId="Excel.Sheet.8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7B953590-6EDE-D127-3875-BE4420F2DBE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537" y="-176463"/>
                        <a:ext cx="21139818" cy="1380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8927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7EEC2951-905F-770E-0325-C271C4BC59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356575"/>
              </p:ext>
            </p:extLst>
          </p:nvPr>
        </p:nvGraphicFramePr>
        <p:xfrm>
          <a:off x="871538" y="673769"/>
          <a:ext cx="21605875" cy="12416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537729" imgH="6016752" progId="Excel.Sheet.8">
                  <p:embed/>
                </p:oleObj>
              </mc:Choice>
              <mc:Fallback>
                <p:oleObj name="Worksheet" r:id="rId3" imgW="8537729" imgH="6016752" progId="Excel.Sheet.8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7EEC2951-905F-770E-0325-C271C4BC59E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673769"/>
                        <a:ext cx="21605875" cy="12416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36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1652 Injuries by Operation: 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1980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3591722" y="12549786"/>
            <a:ext cx="17680109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34. Injuries By Operation For 1980 – 2023	Sep. 2024</a:t>
            </a:r>
          </a:p>
        </p:txBody>
      </p:sp>
    </p:spTree>
    <p:extLst>
      <p:ext uri="{BB962C8B-B14F-4D97-AF65-F5344CB8AC3E}">
        <p14:creationId xmlns:p14="http://schemas.microsoft.com/office/powerpoint/2010/main" val="1986255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9E228-74AD-AE13-0981-76C48D07C9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37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C79BD67-ED91-A046-E9B4-C1D1F63CC5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22350" y="284163"/>
            <a:ext cx="10888663" cy="12731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Melting Explosions By Month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2017 – 2023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9AA062-103D-C1D2-08C2-0925E3EE19A3}"/>
              </a:ext>
            </a:extLst>
          </p:cNvPr>
          <p:cNvSpPr txBox="1">
            <a:spLocks/>
          </p:cNvSpPr>
          <p:nvPr/>
        </p:nvSpPr>
        <p:spPr>
          <a:xfrm>
            <a:off x="2695074" y="12661901"/>
            <a:ext cx="19362821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35. Melting Explosions By Month 2017 – 2023       Sep. 2024</a:t>
            </a:r>
          </a:p>
        </p:txBody>
      </p:sp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32FBF0D4-F5CB-80FD-5FA4-D8B885915481}"/>
              </a:ext>
            </a:extLst>
          </p:cNvPr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2854768843"/>
              </p:ext>
            </p:extLst>
          </p:nvPr>
        </p:nvGraphicFramePr>
        <p:xfrm>
          <a:off x="539827" y="2148288"/>
          <a:ext cx="22201111" cy="1070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22528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38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Casting Explosions By Month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2017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454442" y="12599564"/>
            <a:ext cx="19170315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36. Casting Explosions By Month 2017 – 2023       Sep. 2024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2EDF690-EEB9-B1F4-3F97-D3A1F9DFA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79381"/>
              </p:ext>
            </p:extLst>
          </p:nvPr>
        </p:nvGraphicFramePr>
        <p:xfrm>
          <a:off x="1432193" y="2115238"/>
          <a:ext cx="21571026" cy="10377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5691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39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Transfer Explosions By Month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2017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759242" y="12632491"/>
            <a:ext cx="19362821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37. Transfer Explosions By Month 2017 – 2023      Sep. 2024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BF45FD9-A392-1136-5989-031ECDB66D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542262"/>
              </p:ext>
            </p:extLst>
          </p:nvPr>
        </p:nvGraphicFramePr>
        <p:xfrm>
          <a:off x="817148" y="2254101"/>
          <a:ext cx="22752878" cy="1118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129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3821961" y="12632491"/>
            <a:ext cx="18123638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2. Incidents By Force Level 1981 – 2023	   Sep.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9CA26D-83B0-6A0B-79AD-695CCFA25A7B}"/>
              </a:ext>
            </a:extLst>
          </p:cNvPr>
          <p:cNvSpPr txBox="1"/>
          <p:nvPr/>
        </p:nvSpPr>
        <p:spPr>
          <a:xfrm>
            <a:off x="1058459" y="366474"/>
            <a:ext cx="121955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Incidents by </a:t>
            </a:r>
            <a:r>
              <a:rPr lang="en-US" sz="6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 Level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1981 – 2023 (Total 4693)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8143F487-F54A-AF5B-F282-ECBB53DDAC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330377"/>
              </p:ext>
            </p:extLst>
          </p:nvPr>
        </p:nvGraphicFramePr>
        <p:xfrm>
          <a:off x="846897" y="1531938"/>
          <a:ext cx="23160038" cy="1138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892612" imgH="3019598" progId="Excel.Sheet.8">
                  <p:embed/>
                </p:oleObj>
              </mc:Choice>
              <mc:Fallback>
                <p:oleObj name="Worksheet" r:id="rId3" imgW="4892612" imgH="3019598" progId="Excel.Sheet.8">
                  <p:embed/>
                  <p:pic>
                    <p:nvPicPr>
                      <p:cNvPr id="3" name="Object 4">
                        <a:extLst>
                          <a:ext uri="{FF2B5EF4-FFF2-40B4-BE49-F238E27FC236}">
                            <a16:creationId xmlns:a16="http://schemas.microsoft.com/office/drawing/2014/main" id="{8143F487-F54A-AF5B-F282-ECBB53DDAC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897" y="1531938"/>
                        <a:ext cx="23160038" cy="1138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0787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40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Force Level By Process Plant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1748592" y="12648532"/>
            <a:ext cx="20469629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38. Force Level By Process Plant Reported For 2023     Sep. 2024</a:t>
            </a: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3893B99E-F499-AB1D-F41A-C1A70A1615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376743"/>
              </p:ext>
            </p:extLst>
          </p:nvPr>
        </p:nvGraphicFramePr>
        <p:xfrm>
          <a:off x="1460500" y="1023178"/>
          <a:ext cx="21432838" cy="1176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956751" imgH="5848419" progId="Excel.Sheet.8">
                  <p:embed/>
                </p:oleObj>
              </mc:Choice>
              <mc:Fallback>
                <p:oleObj name="Worksheet" r:id="rId3" imgW="8956751" imgH="5848419" progId="Excel.Sheet.8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3893B99E-F499-AB1D-F41A-C1A70A1615B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1023178"/>
                        <a:ext cx="21432838" cy="1176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90486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CE3E0E61-3066-95B7-A5D3-C11C256FF4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39964"/>
              </p:ext>
            </p:extLst>
          </p:nvPr>
        </p:nvGraphicFramePr>
        <p:xfrm>
          <a:off x="795135" y="1232452"/>
          <a:ext cx="22581705" cy="12210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753273" imgH="6962740" progId="Excel.Sheet.8">
                  <p:embed/>
                </p:oleObj>
              </mc:Choice>
              <mc:Fallback>
                <p:oleObj name="Worksheet" r:id="rId3" imgW="8753273" imgH="6962740" progId="Excel.Sheet.8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CE3E0E61-3066-95B7-A5D3-C11C256FF4A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135" y="1232452"/>
                        <a:ext cx="22581705" cy="12210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41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Force Level By Process Plant 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1980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1106903" y="12600408"/>
            <a:ext cx="22378736" cy="842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39. Force Level By Process Plant Reported For 1980 – 2023   Sep. 2024</a:t>
            </a:r>
          </a:p>
        </p:txBody>
      </p:sp>
    </p:spTree>
    <p:extLst>
      <p:ext uri="{BB962C8B-B14F-4D97-AF65-F5344CB8AC3E}">
        <p14:creationId xmlns:p14="http://schemas.microsoft.com/office/powerpoint/2010/main" val="862993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42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Reduction Plant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Main Causes of 84 Incidents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597484" y="12648533"/>
            <a:ext cx="19876169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40. Reduction Plant Incidents Summary 2023	Sep. 2024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AD4A0FB-FE3D-C2E2-3878-8BE573951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551450"/>
              </p:ext>
            </p:extLst>
          </p:nvPr>
        </p:nvGraphicFramePr>
        <p:xfrm>
          <a:off x="1455403" y="2274770"/>
          <a:ext cx="21468765" cy="91833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42778">
                  <a:extLst>
                    <a:ext uri="{9D8B030D-6E8A-4147-A177-3AD203B41FA5}">
                      <a16:colId xmlns:a16="http://schemas.microsoft.com/office/drawing/2014/main" val="2541437966"/>
                    </a:ext>
                  </a:extLst>
                </a:gridCol>
                <a:gridCol w="12825987">
                  <a:extLst>
                    <a:ext uri="{9D8B030D-6E8A-4147-A177-3AD203B41FA5}">
                      <a16:colId xmlns:a16="http://schemas.microsoft.com/office/drawing/2014/main" val="515736833"/>
                    </a:ext>
                  </a:extLst>
                </a:gridCol>
              </a:tblGrid>
              <a:tr h="8470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1" kern="1200" dirty="0">
                          <a:solidFill>
                            <a:srgbClr val="FFFFFF"/>
                          </a:solidFill>
                        </a:rPr>
                        <a:t>Melting Incidents</a:t>
                      </a:r>
                      <a:endParaRPr lang="en-US" sz="6600" b="1" i="0" kern="1200" dirty="0">
                        <a:solidFill>
                          <a:srgbClr val="FFFFFF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1" kern="1200" dirty="0">
                          <a:solidFill>
                            <a:srgbClr val="FFFFFF"/>
                          </a:solidFill>
                        </a:rPr>
                        <a:t>Casting Incidents</a:t>
                      </a:r>
                      <a:endParaRPr lang="en-US" sz="6600" b="1" i="0" kern="1200" dirty="0">
                        <a:solidFill>
                          <a:srgbClr val="FFFFFF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38471"/>
                  </a:ext>
                </a:extLst>
              </a:tr>
              <a:tr h="3773103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4 – Wet Charge:</a:t>
                      </a: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Scrap / Sow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2 – Wet Charge:</a:t>
                      </a: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Wet RSI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2 – Wet Tool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1 – Wet Alloy</a:t>
                      </a:r>
                      <a:endParaRPr lang="en-US" sz="5400" b="1" i="0" kern="1200" dirty="0">
                        <a:solidFill>
                          <a:schemeClr val="dk1"/>
                        </a:solidFill>
                        <a:latin typeface="+mn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Sow Casting: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33 – </a:t>
                      </a: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Cracked, Wet or Rusty Molds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1 – Tool Maintenance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257396"/>
                  </a:ext>
                </a:extLst>
              </a:tr>
              <a:tr h="37731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800" b="1" i="0" kern="1200" dirty="0">
                        <a:solidFill>
                          <a:schemeClr val="dk1"/>
                        </a:solidFill>
                        <a:latin typeface="+mn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kern="12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VDC – Billet &amp; Slab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4 –Start-up – Wet Refractory / Equip.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2 –Termination – Wet/Rusty Drain Pan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1 – Termination – Hand Tool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 – SOP </a:t>
                      </a:r>
                      <a:r>
                        <a:rPr lang="en-US" sz="5400" b="1" u="none" strike="noStrike" kern="1200" dirty="0" err="1">
                          <a:solidFill>
                            <a:schemeClr val="tx1"/>
                          </a:solidFill>
                          <a:effectLst/>
                        </a:rPr>
                        <a:t>Unadapted</a:t>
                      </a:r>
                      <a:r>
                        <a:rPr lang="en-US" sz="54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 or Not Respected</a:t>
                      </a:r>
                      <a:endParaRPr lang="en-US" sz="5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930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0087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43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Reduction Plant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Main Causes of 84 Incidents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623554" y="12648533"/>
            <a:ext cx="19410946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41. Reduction Plant Incidents Summary 2023         Sep.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9D746EC-DB2B-B84E-8832-E4555ACDF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778899"/>
              </p:ext>
            </p:extLst>
          </p:nvPr>
        </p:nvGraphicFramePr>
        <p:xfrm>
          <a:off x="1070392" y="2858096"/>
          <a:ext cx="22246390" cy="6126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123195">
                  <a:extLst>
                    <a:ext uri="{9D8B030D-6E8A-4147-A177-3AD203B41FA5}">
                      <a16:colId xmlns:a16="http://schemas.microsoft.com/office/drawing/2014/main" val="2541437966"/>
                    </a:ext>
                  </a:extLst>
                </a:gridCol>
                <a:gridCol w="11123195">
                  <a:extLst>
                    <a:ext uri="{9D8B030D-6E8A-4147-A177-3AD203B41FA5}">
                      <a16:colId xmlns:a16="http://schemas.microsoft.com/office/drawing/2014/main" val="515736833"/>
                    </a:ext>
                  </a:extLst>
                </a:gridCol>
              </a:tblGrid>
              <a:tr h="991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1" kern="1200" dirty="0">
                          <a:solidFill>
                            <a:srgbClr val="FFFFFF"/>
                          </a:solidFill>
                        </a:rPr>
                        <a:t>Transfer Incidents</a:t>
                      </a:r>
                      <a:endParaRPr lang="en-US" sz="6600" b="1" i="0" kern="1200" dirty="0">
                        <a:solidFill>
                          <a:srgbClr val="FFFFFF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1" kern="1200" dirty="0">
                          <a:solidFill>
                            <a:srgbClr val="FFFFFF"/>
                          </a:solidFill>
                        </a:rPr>
                        <a:t>Reduction Cell</a:t>
                      </a:r>
                      <a:endParaRPr lang="en-US" sz="6600" b="1" i="0" kern="1200" dirty="0">
                        <a:solidFill>
                          <a:srgbClr val="FFFFFF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38471"/>
                  </a:ext>
                </a:extLst>
              </a:tr>
              <a:tr h="4545019"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12 </a:t>
                      </a: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–</a:t>
                      </a: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 Wet Tools &amp; Equipment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7 </a:t>
                      </a: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–Wet Refractory / Equip.</a:t>
                      </a:r>
                      <a:endParaRPr lang="en-US" sz="5400" b="1" kern="12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6  </a:t>
                      </a: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–</a:t>
                      </a: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Wet / Rusty Drain or Skim Pan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5400" b="1" i="0" kern="1200" dirty="0">
                          <a:solidFill>
                            <a:schemeClr val="dk1"/>
                          </a:solidFill>
                          <a:latin typeface="+mj-lt"/>
                          <a:ea typeface="ＭＳ Ｐゴシック" charset="0"/>
                          <a:cs typeface="+mn-cs"/>
                        </a:rPr>
                        <a:t>1 </a:t>
                      </a: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– Crucible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5400" b="1" i="0" kern="1200" baseline="0" dirty="0">
                          <a:solidFill>
                            <a:schemeClr val="dk1"/>
                          </a:solidFill>
                          <a:latin typeface="+mj-lt"/>
                          <a:ea typeface="ＭＳ Ｐゴシック" charset="0"/>
                          <a:cs typeface="+mn-cs"/>
                        </a:rPr>
                        <a:t>1 </a:t>
                      </a: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– Rusty Mold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5400" b="1" i="0" kern="1200" baseline="0" dirty="0">
                          <a:solidFill>
                            <a:schemeClr val="dk1"/>
                          </a:solidFill>
                          <a:latin typeface="+mj-lt"/>
                          <a:ea typeface="ＭＳ Ｐゴシック" charset="0"/>
                          <a:cs typeface="+mn-cs"/>
                        </a:rPr>
                        <a:t>1- Spill on Concrete</a:t>
                      </a:r>
                      <a:endParaRPr lang="en-US" sz="5400" b="1" i="0" kern="1200" dirty="0">
                        <a:solidFill>
                          <a:schemeClr val="dk1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3 – Contact with Wet Alumina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2 </a:t>
                      </a: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–</a:t>
                      </a: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 Wet Tool</a:t>
                      </a:r>
                      <a:endParaRPr lang="en-US" sz="5400" b="1" kern="1200" baseline="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1 – Wet Anode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1 – Spill on Wet Ground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1 – Wet Tabular</a:t>
                      </a:r>
                      <a:endParaRPr lang="en-US" sz="5400" b="1" i="0" kern="1200" baseline="0" dirty="0">
                        <a:solidFill>
                          <a:schemeClr val="dk1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257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8091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44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Recycling Plant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Main Causes of 21 Incidents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534654" y="12632491"/>
            <a:ext cx="20469726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42. Recycling Plant Incidents Summary 2023	Sep. 2024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5A240AB-0640-0DE2-5317-079D22A69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623089"/>
              </p:ext>
            </p:extLst>
          </p:nvPr>
        </p:nvGraphicFramePr>
        <p:xfrm>
          <a:off x="1058458" y="2483315"/>
          <a:ext cx="22246389" cy="96451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537763">
                  <a:extLst>
                    <a:ext uri="{9D8B030D-6E8A-4147-A177-3AD203B41FA5}">
                      <a16:colId xmlns:a16="http://schemas.microsoft.com/office/drawing/2014/main" val="1313431742"/>
                    </a:ext>
                  </a:extLst>
                </a:gridCol>
                <a:gridCol w="11708626">
                  <a:extLst>
                    <a:ext uri="{9D8B030D-6E8A-4147-A177-3AD203B41FA5}">
                      <a16:colId xmlns:a16="http://schemas.microsoft.com/office/drawing/2014/main" val="3357474801"/>
                    </a:ext>
                  </a:extLst>
                </a:gridCol>
              </a:tblGrid>
              <a:tr h="11261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1" kern="1200" dirty="0">
                          <a:solidFill>
                            <a:srgbClr val="FFFFFF"/>
                          </a:solidFill>
                        </a:rPr>
                        <a:t>Melting Incidents</a:t>
                      </a:r>
                      <a:endParaRPr lang="en-US" sz="6600" b="1" i="0" kern="1200" dirty="0">
                        <a:solidFill>
                          <a:srgbClr val="FFFFFF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1" kern="1200" dirty="0">
                          <a:solidFill>
                            <a:srgbClr val="FFFFFF"/>
                          </a:solidFill>
                        </a:rPr>
                        <a:t>Casting Incidents</a:t>
                      </a:r>
                      <a:endParaRPr lang="en-US" sz="6600" b="1" i="0" kern="1200" dirty="0">
                        <a:solidFill>
                          <a:srgbClr val="FFFFFF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518347"/>
                  </a:ext>
                </a:extLst>
              </a:tr>
              <a:tr h="2957968"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14 - Wet Charge: Scrap, Sow, Dross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5400" b="1" i="0" kern="1200" dirty="0">
                          <a:solidFill>
                            <a:schemeClr val="dk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        (6/14 – Force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Sow Casting: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1 - </a:t>
                      </a: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Wet Mold (Force 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573968"/>
                  </a:ext>
                </a:extLst>
              </a:tr>
              <a:tr h="5560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tx1"/>
                          </a:solidFill>
                        </a:rPr>
                        <a:t>Transfer Incidents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1 - Wet Tool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400" b="1" i="0" kern="1200" dirty="0">
                        <a:solidFill>
                          <a:schemeClr val="dk1"/>
                        </a:solidFill>
                        <a:latin typeface="+mn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VDC – Slab: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1 - Start-up – Wet Bottom Block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1 - Start-up – Bleedout</a:t>
                      </a:r>
                      <a:endParaRPr lang="en-US" sz="5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746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863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27CAD480-BAEA-E637-2EA8-1FC705B3F1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318" y="-385010"/>
          <a:ext cx="19284950" cy="1473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600977" imgH="6391240" progId="Excel.Sheet.8">
                  <p:embed/>
                </p:oleObj>
              </mc:Choice>
              <mc:Fallback>
                <p:oleObj name="Worksheet" r:id="rId3" imgW="8600977" imgH="6391240" progId="Excel.Sheet.8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27CAD480-BAEA-E637-2EA8-1FC705B3F19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318" y="-385010"/>
                        <a:ext cx="19284950" cy="1473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45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816800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Reduction Plant Injuries &amp; Incident Causes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370138" y="12696659"/>
            <a:ext cx="19479209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43. Reduction Plant Injuries By Operation 2023	Sep. 2024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5D69AA88-8FF4-8DD3-C62D-0040A9014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7674" y="1767350"/>
            <a:ext cx="6693316" cy="60016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>
                <a:latin typeface="+mj-lt"/>
                <a:ea typeface="ＭＳ Ｐゴシック" charset="0"/>
              </a:rPr>
              <a:t>1 – Wet Crucible (Serious)</a:t>
            </a:r>
          </a:p>
          <a:p>
            <a:pPr eaLnBrk="1" hangingPunct="1">
              <a:defRPr/>
            </a:pPr>
            <a:r>
              <a:rPr lang="en-US" sz="4800" b="1" dirty="0">
                <a:latin typeface="+mj-lt"/>
                <a:ea typeface="ＭＳ Ｐゴシック" charset="0"/>
              </a:rPr>
              <a:t>5 – Wet Sampling Tools</a:t>
            </a:r>
          </a:p>
          <a:p>
            <a:pPr eaLnBrk="1" hangingPunct="1">
              <a:defRPr/>
            </a:pPr>
            <a:r>
              <a:rPr lang="en-US" sz="4800" b="1" dirty="0">
                <a:latin typeface="+mj-lt"/>
                <a:ea typeface="ＭＳ Ｐゴシック" charset="0"/>
              </a:rPr>
              <a:t>3 – VDC Cast Term.</a:t>
            </a:r>
          </a:p>
          <a:p>
            <a:pPr eaLnBrk="1" hangingPunct="1">
              <a:defRPr/>
            </a:pPr>
            <a:r>
              <a:rPr lang="en-US" sz="4800" b="1" dirty="0">
                <a:latin typeface="+mj-lt"/>
                <a:ea typeface="ＭＳ Ｐゴシック" charset="0"/>
              </a:rPr>
              <a:t>       Wet Drain Pan</a:t>
            </a:r>
          </a:p>
          <a:p>
            <a:pPr eaLnBrk="1" hangingPunct="1">
              <a:defRPr/>
            </a:pPr>
            <a:r>
              <a:rPr lang="en-US" sz="4800" b="1" dirty="0">
                <a:latin typeface="+mj-lt"/>
                <a:ea typeface="ＭＳ Ｐゴシック" charset="0"/>
              </a:rPr>
              <a:t>       Wet Tool</a:t>
            </a:r>
          </a:p>
          <a:p>
            <a:pPr eaLnBrk="1" hangingPunct="1">
              <a:defRPr/>
            </a:pPr>
            <a:r>
              <a:rPr lang="en-US" sz="4800" b="1" dirty="0">
                <a:latin typeface="+mj-lt"/>
                <a:ea typeface="ＭＳ Ｐゴシック" charset="0"/>
              </a:rPr>
              <a:t>       SOP Procedure</a:t>
            </a:r>
          </a:p>
          <a:p>
            <a:pPr eaLnBrk="1" hangingPunct="1">
              <a:defRPr/>
            </a:pPr>
            <a:r>
              <a:rPr lang="en-US" sz="4800" b="1" dirty="0">
                <a:latin typeface="+mj-lt"/>
                <a:ea typeface="ＭＳ Ｐゴシック" charset="0"/>
              </a:rPr>
              <a:t>1 – Wet Open Mold</a:t>
            </a:r>
          </a:p>
          <a:p>
            <a:pPr eaLnBrk="1" hangingPunct="1">
              <a:defRPr/>
            </a:pPr>
            <a:r>
              <a:rPr lang="en-US" sz="4800" b="1" dirty="0">
                <a:latin typeface="+mj-lt"/>
                <a:ea typeface="ＭＳ Ｐゴシック" charset="0"/>
              </a:rPr>
              <a:t>1 – Wet Anode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A0F6BE99-ADFD-3FC1-0BE3-ADC28A7A6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412" y="1751308"/>
            <a:ext cx="6403205" cy="17543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5400" b="1" dirty="0">
                <a:latin typeface="+mj-lt"/>
                <a:ea typeface="ＭＳ Ｐゴシック" charset="0"/>
              </a:rPr>
              <a:t>10 – Minor Injuries</a:t>
            </a:r>
          </a:p>
          <a:p>
            <a:pPr eaLnBrk="1" hangingPunct="1">
              <a:defRPr/>
            </a:pPr>
            <a:r>
              <a:rPr lang="en-US" sz="5400" b="1" dirty="0">
                <a:latin typeface="+mj-lt"/>
                <a:ea typeface="ＭＳ Ｐゴシック" charset="0"/>
              </a:rPr>
              <a:t>1 – Serious Injury</a:t>
            </a:r>
          </a:p>
        </p:txBody>
      </p:sp>
    </p:spTree>
    <p:extLst>
      <p:ext uri="{BB962C8B-B14F-4D97-AF65-F5344CB8AC3E}">
        <p14:creationId xmlns:p14="http://schemas.microsoft.com/office/powerpoint/2010/main" val="5351974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251CD26D-FF26-9A48-3F4B-1AA9106285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403493"/>
              </p:ext>
            </p:extLst>
          </p:nvPr>
        </p:nvGraphicFramePr>
        <p:xfrm>
          <a:off x="3073400" y="-295275"/>
          <a:ext cx="18508663" cy="141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842084" imgH="4997612" progId="Excel.Sheet.8">
                  <p:embed/>
                </p:oleObj>
              </mc:Choice>
              <mc:Fallback>
                <p:oleObj name="Worksheet" r:id="rId3" imgW="6842084" imgH="4997612" progId="Excel.Sheet.8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251CD26D-FF26-9A48-3F4B-1AA910628516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-295275"/>
                        <a:ext cx="18508663" cy="1413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46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816800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Rolling Plant Injuries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3072983" y="12712701"/>
            <a:ext cx="18893544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44. Rolling Plant Injuries By Operation 2023      Sep.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9353AC-3EA0-EEBC-363A-D036E8BF9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297" y="1824793"/>
            <a:ext cx="5916578" cy="28623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0" b="1" dirty="0">
                <a:latin typeface="+mj-lt"/>
                <a:ea typeface="ＭＳ Ｐゴシック" charset="0"/>
              </a:rPr>
              <a:t>2 Minor Injuries</a:t>
            </a:r>
          </a:p>
          <a:p>
            <a:pPr eaLnBrk="1" hangingPunct="1">
              <a:defRPr/>
            </a:pPr>
            <a:r>
              <a:rPr lang="en-US" sz="6000" b="1" dirty="0">
                <a:latin typeface="+mj-lt"/>
                <a:ea typeface="ＭＳ Ｐゴシック" charset="0"/>
              </a:rPr>
              <a:t>1 – Wet Drain Pan</a:t>
            </a:r>
          </a:p>
          <a:p>
            <a:pPr eaLnBrk="1" hangingPunct="1">
              <a:defRPr/>
            </a:pPr>
            <a:r>
              <a:rPr lang="en-US" sz="6000" b="1" dirty="0">
                <a:latin typeface="+mj-lt"/>
                <a:ea typeface="ＭＳ Ｐゴシック" charset="0"/>
              </a:rPr>
              <a:t>1 – Wet Crucible</a:t>
            </a:r>
          </a:p>
        </p:txBody>
      </p:sp>
    </p:spTree>
    <p:extLst>
      <p:ext uri="{BB962C8B-B14F-4D97-AF65-F5344CB8AC3E}">
        <p14:creationId xmlns:p14="http://schemas.microsoft.com/office/powerpoint/2010/main" val="7555676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5FC3592D-DDE0-93BA-A466-3A234E46B1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431016"/>
              </p:ext>
            </p:extLst>
          </p:nvPr>
        </p:nvGraphicFramePr>
        <p:xfrm>
          <a:off x="1779588" y="-377825"/>
          <a:ext cx="20764500" cy="139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537729" imgH="5972279" progId="Excel.Sheet.8">
                  <p:embed/>
                </p:oleObj>
              </mc:Choice>
              <mc:Fallback>
                <p:oleObj name="Worksheet" r:id="rId3" imgW="8537729" imgH="5972279" progId="Excel.Sheet.8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5FC3592D-DDE0-93BA-A466-3A234E46B10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588" y="-377825"/>
                        <a:ext cx="20764500" cy="139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47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816800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Extrusion Plant Injuries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563477" y="12712701"/>
            <a:ext cx="19574625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45. Extrusion Plant Injuries By Operation 2023	Sep.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2DD88F-E1FA-7A27-2080-E662DC3BC26F}"/>
              </a:ext>
            </a:extLst>
          </p:cNvPr>
          <p:cNvSpPr txBox="1"/>
          <p:nvPr/>
        </p:nvSpPr>
        <p:spPr>
          <a:xfrm>
            <a:off x="16186484" y="2611892"/>
            <a:ext cx="5277853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/>
              <a:t>2 </a:t>
            </a:r>
            <a:r>
              <a:rPr lang="en-US" sz="6000" b="1" dirty="0">
                <a:latin typeface="+mn-lt"/>
              </a:rPr>
              <a:t>– Wet Tool</a:t>
            </a:r>
            <a:endParaRPr lang="en-US" sz="6000" b="1" dirty="0"/>
          </a:p>
          <a:p>
            <a:r>
              <a:rPr lang="en-US" sz="6000" b="1" dirty="0"/>
              <a:t>1</a:t>
            </a:r>
            <a:r>
              <a:rPr lang="en-US" sz="6000" b="1" dirty="0">
                <a:latin typeface="+mn-lt"/>
              </a:rPr>
              <a:t> – Wet Scrap</a:t>
            </a:r>
          </a:p>
        </p:txBody>
      </p:sp>
    </p:spTree>
    <p:extLst>
      <p:ext uri="{BB962C8B-B14F-4D97-AF65-F5344CB8AC3E}">
        <p14:creationId xmlns:p14="http://schemas.microsoft.com/office/powerpoint/2010/main" val="2137390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EA5D8DF9-9E3C-2F0B-816B-7758F854EB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116815"/>
              </p:ext>
            </p:extLst>
          </p:nvPr>
        </p:nvGraphicFramePr>
        <p:xfrm>
          <a:off x="2043113" y="-657225"/>
          <a:ext cx="20031075" cy="145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813372" imgH="5108587" progId="Excel.Sheet.8">
                  <p:embed/>
                </p:oleObj>
              </mc:Choice>
              <mc:Fallback>
                <p:oleObj name="Worksheet" r:id="rId3" imgW="6813372" imgH="5108587" progId="Excel.Sheet.8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EA5D8DF9-9E3C-2F0B-816B-7758F854EB0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113" y="-657225"/>
                        <a:ext cx="20031075" cy="1454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48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816800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Recycling Plant Injuries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383195" y="12588905"/>
            <a:ext cx="19564205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46. Recycling Plant Injuries By Operation 2023        Sep.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3C71A8-C423-BB14-743D-E80AF0A6BB4B}"/>
              </a:ext>
            </a:extLst>
          </p:cNvPr>
          <p:cNvSpPr txBox="1"/>
          <p:nvPr/>
        </p:nvSpPr>
        <p:spPr>
          <a:xfrm>
            <a:off x="12459657" y="2292296"/>
            <a:ext cx="8138409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+mn-lt"/>
              </a:rPr>
              <a:t>1 – VDC Cast Termination</a:t>
            </a:r>
          </a:p>
          <a:p>
            <a:r>
              <a:rPr lang="en-US" sz="6000" b="1" dirty="0"/>
              <a:t>    </a:t>
            </a:r>
            <a:r>
              <a:rPr lang="en-US" sz="6000" b="1" dirty="0">
                <a:latin typeface="+mn-lt"/>
              </a:rPr>
              <a:t> Wet Drain Pan</a:t>
            </a:r>
          </a:p>
        </p:txBody>
      </p:sp>
    </p:spTree>
    <p:extLst>
      <p:ext uri="{BB962C8B-B14F-4D97-AF65-F5344CB8AC3E}">
        <p14:creationId xmlns:p14="http://schemas.microsoft.com/office/powerpoint/2010/main" val="3402969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49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816800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Injury Severity by Process Plant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3256547" y="12712701"/>
            <a:ext cx="18624885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47. Injury Severity By Process Plant – 2023      Sep. 2024</a:t>
            </a: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E7600355-411F-63B7-641C-DB8CDC79C1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730012"/>
              </p:ext>
            </p:extLst>
          </p:nvPr>
        </p:nvGraphicFramePr>
        <p:xfrm>
          <a:off x="-266700" y="1133475"/>
          <a:ext cx="24625300" cy="1157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715408" imgH="4857958" progId="Excel.Sheet.8">
                  <p:embed/>
                </p:oleObj>
              </mc:Choice>
              <mc:Fallback>
                <p:oleObj name="Worksheet" r:id="rId3" imgW="8715408" imgH="4857958" progId="Excel.Sheet.8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E7600355-411F-63B7-641C-DB8CDC79C153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6700" y="1133475"/>
                        <a:ext cx="24625300" cy="1157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1174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1613822" y="12477594"/>
            <a:ext cx="20797003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3. Incidents By Force Levels 2 &amp; 3 For 1981 – 2023         Sep.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9CA26D-83B0-6A0B-79AD-695CCFA25A7B}"/>
              </a:ext>
            </a:extLst>
          </p:cNvPr>
          <p:cNvSpPr txBox="1"/>
          <p:nvPr/>
        </p:nvSpPr>
        <p:spPr>
          <a:xfrm>
            <a:off x="1058459" y="366474"/>
            <a:ext cx="121955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Incidents by </a:t>
            </a:r>
            <a:r>
              <a:rPr lang="en-US" sz="6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 Levels 2 &amp; 3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1981 – 2023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8857A37D-87C1-6C48-226A-6E21AE9A1D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789873"/>
              </p:ext>
            </p:extLst>
          </p:nvPr>
        </p:nvGraphicFramePr>
        <p:xfrm>
          <a:off x="0" y="1754188"/>
          <a:ext cx="24512337" cy="1082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146765" imgH="3111454" progId="Excel.Sheet.8">
                  <p:embed/>
                </p:oleObj>
              </mc:Choice>
              <mc:Fallback>
                <p:oleObj name="Worksheet" r:id="rId3" imgW="6146765" imgH="3111454" progId="Excel.Sheet.8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8857A37D-87C1-6C48-226A-6E21AE9A1D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54188"/>
                        <a:ext cx="24512337" cy="1082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8108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50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816800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Injury Severity by Process Plant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1980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1676618" y="12648533"/>
            <a:ext cx="21303699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48. Injuries Severity By Plant Reported For 1980 – 2023  Sep. 2024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3DA7BD30-CEAE-1D10-30D1-E486073098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002847"/>
              </p:ext>
            </p:extLst>
          </p:nvPr>
        </p:nvGraphicFramePr>
        <p:xfrm>
          <a:off x="207962" y="2060576"/>
          <a:ext cx="23971250" cy="11026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435782" imgH="5378335" progId="Excel.Sheet.8">
                  <p:embed/>
                </p:oleObj>
              </mc:Choice>
              <mc:Fallback>
                <p:oleObj name="Worksheet" r:id="rId3" imgW="8435782" imgH="5378335" progId="Excel.Sheet.8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3DA7BD30-CEAE-1D10-30D1-E4860730987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" y="2060576"/>
                        <a:ext cx="23971250" cy="11026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20622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51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9910" y="373624"/>
            <a:ext cx="22350318" cy="12608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Reduction &amp; Recycling Plant Incidents, Injuries / Incident Rate</a:t>
            </a:r>
          </a:p>
          <a:p>
            <a:pPr>
              <a:spcBef>
                <a:spcPts val="0"/>
              </a:spcBef>
            </a:pPr>
            <a:r>
              <a:rPr lang="en-US" sz="6598" dirty="0"/>
              <a:t>2012 –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28B2E5-4F9B-61B9-22DB-4D936A81B1CA}"/>
              </a:ext>
            </a:extLst>
          </p:cNvPr>
          <p:cNvSpPr txBox="1"/>
          <p:nvPr/>
        </p:nvSpPr>
        <p:spPr>
          <a:xfrm>
            <a:off x="609599" y="12541504"/>
            <a:ext cx="223503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+mj-lt"/>
                <a:ea typeface="Calibri"/>
                <a:cs typeface="Times New Roman"/>
              </a:rPr>
              <a:t>FIGURE 49. Reduction &amp; Recycling Incident, Injury &amp; Injury Rate 2012-2023  Sept. 2024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9F655-FD7D-76A4-BE90-EB1278553B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211330"/>
              </p:ext>
            </p:extLst>
          </p:nvPr>
        </p:nvGraphicFramePr>
        <p:xfrm>
          <a:off x="829233" y="2171700"/>
          <a:ext cx="10772448" cy="1052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2BDBEB2-B2A1-1A73-FCB9-2A278989F7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876283"/>
              </p:ext>
            </p:extLst>
          </p:nvPr>
        </p:nvGraphicFramePr>
        <p:xfrm>
          <a:off x="12785494" y="2013203"/>
          <a:ext cx="10277706" cy="1052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04225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52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9910" y="373624"/>
            <a:ext cx="22350318" cy="12608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Rolling &amp; Extrusion Plant Incidents, Injuries / Incident Rate</a:t>
            </a:r>
          </a:p>
          <a:p>
            <a:pPr>
              <a:spcBef>
                <a:spcPts val="0"/>
              </a:spcBef>
            </a:pPr>
            <a:r>
              <a:rPr lang="en-US" sz="6598" dirty="0"/>
              <a:t>2012 –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28B2E5-4F9B-61B9-22DB-4D936A81B1CA}"/>
              </a:ext>
            </a:extLst>
          </p:cNvPr>
          <p:cNvSpPr txBox="1"/>
          <p:nvPr/>
        </p:nvSpPr>
        <p:spPr>
          <a:xfrm>
            <a:off x="609599" y="12541504"/>
            <a:ext cx="223503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+mj-lt"/>
                <a:ea typeface="Calibri"/>
                <a:cs typeface="Times New Roman"/>
              </a:rPr>
              <a:t>FIGURE 50. Rolling &amp; Extrusion Incident, Injury &amp; Injury Rate 2012-2023     Sept. 2024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EBAB84C-DA73-1AE5-E81C-298E51A9BE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51915"/>
              </p:ext>
            </p:extLst>
          </p:nvPr>
        </p:nvGraphicFramePr>
        <p:xfrm>
          <a:off x="939800" y="2275957"/>
          <a:ext cx="10960100" cy="10436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F6D572A-C2B6-0823-CD77-AFE37AC1873A}"/>
              </a:ext>
            </a:extLst>
          </p:cNvPr>
          <p:cNvGraphicFramePr>
            <a:graphicFrameLocks/>
          </p:cNvGraphicFramePr>
          <p:nvPr/>
        </p:nvGraphicFramePr>
        <p:xfrm>
          <a:off x="12636500" y="2146300"/>
          <a:ext cx="10773728" cy="1056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6BB499A-9506-0928-464C-29426D08499A}"/>
              </a:ext>
            </a:extLst>
          </p:cNvPr>
          <p:cNvSpPr txBox="1"/>
          <p:nvPr/>
        </p:nvSpPr>
        <p:spPr>
          <a:xfrm>
            <a:off x="19773772" y="4279900"/>
            <a:ext cx="1405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/>
              <a:t>87%</a:t>
            </a:r>
            <a:endParaRPr lang="en-US" sz="26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5EFD42-2B4E-BB60-984D-70E794D90445}"/>
              </a:ext>
            </a:extLst>
          </p:cNvPr>
          <p:cNvCxnSpPr/>
          <p:nvPr/>
        </p:nvCxnSpPr>
        <p:spPr>
          <a:xfrm flipH="1" flipV="1">
            <a:off x="18712427" y="3856326"/>
            <a:ext cx="1061345" cy="722172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5912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863255-4241-1643-88B4-567043E1B5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0987" y="3549949"/>
            <a:ext cx="16142687" cy="159766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18558-14EB-F043-A0BD-0C4FFF5156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@AluminumNews | @ChooseAluminum | @DriveAluminum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1276E-3D86-CC4F-ABDE-812CF48B0B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Aluminum.org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319193-AABE-0E4B-9FFF-3D611D762D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JOIN THE CONVERSATION</a:t>
            </a:r>
          </a:p>
        </p:txBody>
      </p:sp>
    </p:spTree>
    <p:extLst>
      <p:ext uri="{BB962C8B-B14F-4D97-AF65-F5344CB8AC3E}">
        <p14:creationId xmlns:p14="http://schemas.microsoft.com/office/powerpoint/2010/main" val="406905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3340100" y="12676263"/>
            <a:ext cx="18159865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4. Force 3 Incidents For 1981 – 2023                  Sep.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9CA26D-83B0-6A0B-79AD-695CCFA25A7B}"/>
              </a:ext>
            </a:extLst>
          </p:cNvPr>
          <p:cNvSpPr txBox="1"/>
          <p:nvPr/>
        </p:nvSpPr>
        <p:spPr>
          <a:xfrm>
            <a:off x="1058459" y="366474"/>
            <a:ext cx="121955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 3 Incidents Only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1981 – 2023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A559E16E-6768-8216-5884-92CBB02C97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462666"/>
              </p:ext>
            </p:extLst>
          </p:nvPr>
        </p:nvGraphicFramePr>
        <p:xfrm>
          <a:off x="336885" y="1732548"/>
          <a:ext cx="23934820" cy="11983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870558" imgH="3175046" progId="Excel.Sheet.8">
                  <p:embed/>
                </p:oleObj>
              </mc:Choice>
              <mc:Fallback>
                <p:oleObj name="Worksheet" r:id="rId3" imgW="4870558" imgH="3175046" progId="Excel.Sheet.8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A559E16E-6768-8216-5884-92CBB02C97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85" y="1732548"/>
                        <a:ext cx="23934820" cy="11983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40653F33-3BC9-0CD6-405E-79567F24C505}"/>
              </a:ext>
            </a:extLst>
          </p:cNvPr>
          <p:cNvGrpSpPr/>
          <p:nvPr/>
        </p:nvGrpSpPr>
        <p:grpSpPr>
          <a:xfrm>
            <a:off x="17537363" y="6162877"/>
            <a:ext cx="4292600" cy="1569412"/>
            <a:chOff x="16687800" y="6494373"/>
            <a:chExt cx="4292600" cy="1569412"/>
          </a:xfrm>
        </p:grpSpPr>
        <p:sp>
          <p:nvSpPr>
            <p:cNvPr id="5" name="Rounded Rectangle 11">
              <a:extLst>
                <a:ext uri="{FF2B5EF4-FFF2-40B4-BE49-F238E27FC236}">
                  <a16:creationId xmlns:a16="http://schemas.microsoft.com/office/drawing/2014/main" id="{4080C1C4-6E06-1EC7-CF0B-3DA15CEEE260}"/>
                </a:ext>
              </a:extLst>
            </p:cNvPr>
            <p:cNvSpPr/>
            <p:nvPr/>
          </p:nvSpPr>
          <p:spPr>
            <a:xfrm>
              <a:off x="16687800" y="6494373"/>
              <a:ext cx="4292600" cy="1569412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2B4C782-E3C4-493E-F1B8-23DC3A4B62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6400" y="6621373"/>
              <a:ext cx="383540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4000" b="1" dirty="0">
                  <a:solidFill>
                    <a:sysClr val="windowText" lastClr="000000"/>
                  </a:solidFill>
                </a:rPr>
                <a:t>5 Yr. Avg.: 0.6</a:t>
              </a:r>
            </a:p>
            <a:p>
              <a:pPr eaLnBrk="1" hangingPunct="1"/>
              <a:r>
                <a:rPr lang="en-US" sz="4000" b="1" dirty="0">
                  <a:solidFill>
                    <a:sysClr val="windowText" lastClr="000000"/>
                  </a:solidFill>
                </a:rPr>
                <a:t>10 Yr. Avg: 0.8</a:t>
              </a:r>
              <a:endParaRPr lang="en-US" sz="28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200B85-A4EA-2E73-A426-F4D5E0B307B5}"/>
              </a:ext>
            </a:extLst>
          </p:cNvPr>
          <p:cNvGrpSpPr/>
          <p:nvPr/>
        </p:nvGrpSpPr>
        <p:grpSpPr>
          <a:xfrm>
            <a:off x="16443541" y="8552282"/>
            <a:ext cx="1324619" cy="1161137"/>
            <a:chOff x="18477163" y="8123482"/>
            <a:chExt cx="1324619" cy="1161137"/>
          </a:xfrm>
        </p:grpSpPr>
        <p:sp>
          <p:nvSpPr>
            <p:cNvPr id="8" name="Rounded Rectangle 11">
              <a:extLst>
                <a:ext uri="{FF2B5EF4-FFF2-40B4-BE49-F238E27FC236}">
                  <a16:creationId xmlns:a16="http://schemas.microsoft.com/office/drawing/2014/main" id="{09AD517F-E398-3DDA-DFF2-5741B93EFEC2}"/>
                </a:ext>
              </a:extLst>
            </p:cNvPr>
            <p:cNvSpPr/>
            <p:nvPr/>
          </p:nvSpPr>
          <p:spPr>
            <a:xfrm>
              <a:off x="18477163" y="8123482"/>
              <a:ext cx="1253574" cy="73025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E0AF6820-4807-E1C0-FBD1-7166882B7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34982" y="8145846"/>
              <a:ext cx="1066800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4000" b="1" dirty="0">
                  <a:solidFill>
                    <a:sysClr val="windowText" lastClr="000000"/>
                  </a:solidFill>
                </a:rPr>
                <a:t>2.6</a:t>
              </a:r>
            </a:p>
            <a:p>
              <a:pPr eaLnBrk="1" hangingPunct="1"/>
              <a:endParaRPr lang="en-US" sz="2800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634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2422358" y="12616449"/>
            <a:ext cx="20272157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5. Incidents By Force Level 1981 – 2023	               Sep.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9CA26D-83B0-6A0B-79AD-695CCFA25A7B}"/>
              </a:ext>
            </a:extLst>
          </p:cNvPr>
          <p:cNvSpPr txBox="1"/>
          <p:nvPr/>
        </p:nvSpPr>
        <p:spPr>
          <a:xfrm>
            <a:off x="1058459" y="366474"/>
            <a:ext cx="121955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Incidents by </a:t>
            </a:r>
            <a:r>
              <a:rPr lang="en-US" sz="6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 Level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1981 – 2023 (Total 4693)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19FD58B-0357-D5BA-BFDE-9C16842C8C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300376"/>
              </p:ext>
            </p:extLst>
          </p:nvPr>
        </p:nvGraphicFramePr>
        <p:xfrm>
          <a:off x="-1427746" y="1155032"/>
          <a:ext cx="24756462" cy="12560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474064" imgH="5229121" progId="Excel.Sheet.8">
                  <p:embed/>
                </p:oleObj>
              </mc:Choice>
              <mc:Fallback>
                <p:oleObj name="Worksheet" r:id="rId3" imgW="8474064" imgH="5229121" progId="Excel.Sheet.8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19FD58B-0357-D5BA-BFDE-9C16842C8C9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7746" y="1155032"/>
                        <a:ext cx="24756462" cy="125609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6507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2679031" y="12648533"/>
            <a:ext cx="20277221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6. All Force Levels By Percentage 1981 – 2023          Sep.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9CA26D-83B0-6A0B-79AD-695CCFA25A7B}"/>
              </a:ext>
            </a:extLst>
          </p:cNvPr>
          <p:cNvSpPr txBox="1"/>
          <p:nvPr/>
        </p:nvSpPr>
        <p:spPr>
          <a:xfrm>
            <a:off x="1058459" y="366474"/>
            <a:ext cx="121955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All Force Levels by Percentage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1981 – 2023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F5E1976-CD4A-EAEE-7C1B-19FBD14091D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59034093"/>
              </p:ext>
            </p:extLst>
          </p:nvPr>
        </p:nvGraphicFramePr>
        <p:xfrm>
          <a:off x="2357438" y="1731963"/>
          <a:ext cx="20969287" cy="1080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600977" imgH="4734098" progId="Excel.Sheet.8">
                  <p:embed/>
                </p:oleObj>
              </mc:Choice>
              <mc:Fallback>
                <p:oleObj name="Worksheet" r:id="rId3" imgW="8600977" imgH="4734098" progId="Excel.Sheet.8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F5E1976-CD4A-EAEE-7C1B-19FBD14091D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1731963"/>
                        <a:ext cx="20969287" cy="1080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7329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r>
              <a:rPr lang="en-US" sz="6000" b="1" kern="0" dirty="0"/>
              <a:t>Injuries from Incidents 1981 – 2023 (Total 1645)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2149642" y="12352337"/>
            <a:ext cx="20277221" cy="2285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7. Injuries From Incidents For 1981 – 2023	               Sep. 2024</a:t>
            </a:r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7C1FCFB4-374D-D6DD-8FAF-60A3319D85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672360"/>
              </p:ext>
            </p:extLst>
          </p:nvPr>
        </p:nvGraphicFramePr>
        <p:xfrm>
          <a:off x="844550" y="1392238"/>
          <a:ext cx="22637750" cy="1108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873471" imgH="3340054" progId="Excel.Sheet.8">
                  <p:embed/>
                </p:oleObj>
              </mc:Choice>
              <mc:Fallback>
                <p:oleObj name="Worksheet" r:id="rId3" imgW="4873471" imgH="3340054" progId="Excel.Sheet.8">
                  <p:embed/>
                  <p:pic>
                    <p:nvPicPr>
                      <p:cNvPr id="3" name="Object 5">
                        <a:extLst>
                          <a:ext uri="{FF2B5EF4-FFF2-40B4-BE49-F238E27FC236}">
                            <a16:creationId xmlns:a16="http://schemas.microsoft.com/office/drawing/2014/main" id="{7C1FCFB4-374D-D6DD-8FAF-60A3319D851C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1392238"/>
                        <a:ext cx="22637750" cy="1108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04E2FE5F-60A2-5BF6-2713-87FD91B2A4B8}"/>
              </a:ext>
            </a:extLst>
          </p:cNvPr>
          <p:cNvSpPr/>
          <p:nvPr/>
        </p:nvSpPr>
        <p:spPr>
          <a:xfrm rot="618302">
            <a:off x="18994693" y="8102369"/>
            <a:ext cx="3077625" cy="886438"/>
          </a:xfrm>
          <a:prstGeom prst="rightArrow">
            <a:avLst>
              <a:gd name="adj1" fmla="val 31759"/>
              <a:gd name="adj2" fmla="val 83333"/>
            </a:avLst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81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39386</TotalTime>
  <Words>1829</Words>
  <Application>Microsoft Office PowerPoint</Application>
  <PresentationFormat>Custom</PresentationFormat>
  <Paragraphs>352</Paragraphs>
  <Slides>53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ＭＳ Ｐゴシック</vt:lpstr>
      <vt:lpstr>Amazon Ember Display</vt:lpstr>
      <vt:lpstr>Arial</vt:lpstr>
      <vt:lpstr>Calibri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Katie Rosebrook</cp:lastModifiedBy>
  <cp:revision>203</cp:revision>
  <cp:lastPrinted>2023-01-25T20:20:47Z</cp:lastPrinted>
  <dcterms:created xsi:type="dcterms:W3CDTF">2021-07-13T17:58:46Z</dcterms:created>
  <dcterms:modified xsi:type="dcterms:W3CDTF">2024-09-25T16:55:57Z</dcterms:modified>
</cp:coreProperties>
</file>